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57" r:id="rId4"/>
    <p:sldId id="268" r:id="rId5"/>
    <p:sldId id="267" r:id="rId6"/>
    <p:sldId id="261" r:id="rId7"/>
    <p:sldId id="276" r:id="rId8"/>
    <p:sldId id="263" r:id="rId9"/>
    <p:sldId id="262" r:id="rId10"/>
    <p:sldId id="264" r:id="rId11"/>
    <p:sldId id="277" r:id="rId12"/>
    <p:sldId id="265" r:id="rId13"/>
    <p:sldId id="266" r:id="rId14"/>
    <p:sldId id="258" r:id="rId15"/>
    <p:sldId id="269" r:id="rId16"/>
    <p:sldId id="275" r:id="rId17"/>
    <p:sldId id="27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6" d="100"/>
          <a:sy n="66" d="100"/>
        </p:scale>
        <p:origin x="6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编辑母版文本样式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peclub.ecnu.edu.c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peclub.ecnu.edu.c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89213" y="2083634"/>
            <a:ext cx="8915399" cy="1592439"/>
          </a:xfrm>
        </p:spPr>
        <p:txBody>
          <a:bodyPr/>
          <a:lstStyle/>
          <a:p>
            <a:pPr algn="ctr"/>
            <a:r>
              <a:rPr lang="zh-CN" altLang="en-US" dirty="0"/>
              <a:t>大学体育课程</a:t>
            </a:r>
          </a:p>
        </p:txBody>
      </p:sp>
      <p:sp>
        <p:nvSpPr>
          <p:cNvPr id="3" name="副标题 2"/>
          <p:cNvSpPr>
            <a:spLocks noGrp="1"/>
          </p:cNvSpPr>
          <p:nvPr>
            <p:ph type="subTitle" idx="1"/>
          </p:nvPr>
        </p:nvSpPr>
        <p:spPr/>
        <p:txBody>
          <a:bodyPr>
            <a:normAutofit/>
          </a:bodyPr>
          <a:lstStyle/>
          <a:p>
            <a:r>
              <a:rPr lang="en-US" altLang="zh-CN" sz="2400" dirty="0"/>
              <a:t>2</a:t>
            </a:r>
            <a:r>
              <a:rPr lang="zh-CN" altLang="en-US" sz="2400" dirty="0"/>
              <a:t>走近公体  </a:t>
            </a:r>
            <a:r>
              <a:rPr lang="en-US" altLang="zh-CN" sz="2400" dirty="0"/>
              <a:t>3</a:t>
            </a:r>
            <a:r>
              <a:rPr lang="zh-CN" altLang="en-US" sz="2400" dirty="0"/>
              <a:t>考核构成 </a:t>
            </a:r>
            <a:r>
              <a:rPr lang="en-US" altLang="zh-CN" sz="2400" dirty="0"/>
              <a:t>4</a:t>
            </a:r>
            <a:r>
              <a:rPr lang="zh-CN" altLang="en-US" sz="2400" dirty="0"/>
              <a:t>特别规定 </a:t>
            </a:r>
            <a:r>
              <a:rPr lang="en-US" altLang="zh-CN" sz="2400" dirty="0"/>
              <a:t>5</a:t>
            </a:r>
            <a:r>
              <a:rPr lang="zh-CN" altLang="en-US" sz="2400" dirty="0"/>
              <a:t> 保健班申请 </a:t>
            </a:r>
            <a:r>
              <a:rPr lang="en-US" altLang="zh-CN" sz="2400" dirty="0"/>
              <a:t>6-9</a:t>
            </a:r>
            <a:r>
              <a:rPr lang="zh-CN" altLang="en-US" sz="2400" dirty="0"/>
              <a:t>慕课学习 </a:t>
            </a:r>
            <a:endParaRPr lang="en-US" altLang="zh-CN" sz="2400" dirty="0"/>
          </a:p>
          <a:p>
            <a:r>
              <a:rPr lang="zh-CN" altLang="en-US" sz="2400" dirty="0"/>
              <a:t> </a:t>
            </a:r>
            <a:r>
              <a:rPr lang="en-US" altLang="zh-CN" sz="2400" dirty="0"/>
              <a:t>10-13</a:t>
            </a:r>
            <a:r>
              <a:rPr lang="zh-CN" altLang="en-US" sz="2400" dirty="0"/>
              <a:t>体测  </a:t>
            </a:r>
            <a:r>
              <a:rPr lang="en-US" altLang="zh-CN" sz="2400" dirty="0"/>
              <a:t>14-15</a:t>
            </a:r>
            <a:r>
              <a:rPr lang="zh-CN" altLang="en-US" sz="2400" dirty="0"/>
              <a:t>课外活动 </a:t>
            </a:r>
            <a:r>
              <a:rPr lang="en-US" altLang="zh-CN" sz="2400" dirty="0"/>
              <a:t>16</a:t>
            </a:r>
            <a:r>
              <a:rPr lang="zh-CN" altLang="en-US" sz="2400" dirty="0"/>
              <a:t>联系方式</a:t>
            </a:r>
          </a:p>
        </p:txBody>
      </p:sp>
    </p:spTree>
    <p:extLst>
      <p:ext uri="{BB962C8B-B14F-4D97-AF65-F5344CB8AC3E}">
        <p14:creationId xmlns:p14="http://schemas.microsoft.com/office/powerpoint/2010/main" val="403807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了解大学体育的几个重要途径</a:t>
            </a:r>
          </a:p>
        </p:txBody>
      </p:sp>
      <p:sp>
        <p:nvSpPr>
          <p:cNvPr id="3" name="内容占位符 2"/>
          <p:cNvSpPr>
            <a:spLocks noGrp="1"/>
          </p:cNvSpPr>
          <p:nvPr>
            <p:ph idx="1"/>
          </p:nvPr>
        </p:nvSpPr>
        <p:spPr>
          <a:xfrm>
            <a:off x="1887248" y="1692588"/>
            <a:ext cx="8915400" cy="5028252"/>
          </a:xfrm>
        </p:spPr>
        <p:txBody>
          <a:bodyPr>
            <a:normAutofit lnSpcReduction="10000"/>
          </a:bodyPr>
          <a:lstStyle/>
          <a:p>
            <a:r>
              <a:rPr lang="zh-CN" altLang="en-US" sz="2800" dirty="0"/>
              <a:t>网络平台</a:t>
            </a:r>
            <a:r>
              <a:rPr lang="en-US" altLang="zh-CN" sz="2800" kern="100" dirty="0">
                <a:solidFill>
                  <a:schemeClr val="tx1"/>
                </a:solidFill>
                <a:latin typeface="Calibri" panose="020F0502020204030204" pitchFamily="34" charset="0"/>
                <a:ea typeface="宋体" panose="02010600030101010101" pitchFamily="2" charset="-122"/>
                <a:cs typeface="Times New Roman" panose="02020603050405020304" pitchFamily="18" charset="0"/>
                <a:hlinkClick r:id="rId2"/>
              </a:rPr>
              <a:t>http://peclub.ecnu.edu.cn/</a:t>
            </a:r>
            <a:endParaRPr lang="en-US" altLang="zh-CN" sz="2800" kern="100" dirty="0">
              <a:solidFill>
                <a:schemeClr val="tx1"/>
              </a:solidFill>
              <a:latin typeface="Calibri" panose="020F0502020204030204" pitchFamily="34" charset="0"/>
              <a:ea typeface="宋体" panose="02010600030101010101" pitchFamily="2" charset="-122"/>
              <a:cs typeface="Times New Roman" panose="02020603050405020304" pitchFamily="18" charset="0"/>
            </a:endParaRPr>
          </a:p>
          <a:p>
            <a:r>
              <a:rPr lang="zh-CN" altLang="en-US"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微信公众账号“</a:t>
            </a:r>
            <a:r>
              <a:rPr lang="en-US" altLang="zh-CN" sz="2800" kern="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ECNU</a:t>
            </a:r>
            <a:r>
              <a:rPr lang="zh-CN" altLang="en-US" sz="2800" kern="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公共体育俱乐部</a:t>
            </a:r>
            <a:endParaRPr lang="en-US" altLang="zh-CN" sz="2800" kern="100" dirty="0">
              <a:solidFill>
                <a:srgbClr val="FF0000"/>
              </a:solidFill>
              <a:latin typeface="Calibri" panose="020F0502020204030204" pitchFamily="34" charset="0"/>
              <a:ea typeface="宋体" panose="02010600030101010101" pitchFamily="2" charset="-122"/>
              <a:cs typeface="Times New Roman" panose="02020603050405020304" pitchFamily="18" charset="0"/>
            </a:endParaRPr>
          </a:p>
          <a:p>
            <a:pPr marL="0" indent="0">
              <a:buNone/>
            </a:pPr>
            <a:r>
              <a:rPr lang="zh-CN" altLang="en-US"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”二维码见右</a:t>
            </a:r>
            <a:endParaRPr lang="en-US" altLang="zh-CN"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pPr marL="0" indent="0">
              <a:buNone/>
            </a:pPr>
            <a:endParaRPr lang="en-US" altLang="zh-CN"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pPr marL="0" indent="0">
              <a:buNone/>
            </a:pPr>
            <a:endParaRPr lang="en-US" altLang="zh-CN"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pPr marL="0" indent="0">
              <a:buNone/>
            </a:pPr>
            <a:endParaRPr lang="en-US" altLang="zh-CN"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pPr marL="0" indent="0">
              <a:buNone/>
            </a:pPr>
            <a:endParaRPr lang="en-US" altLang="zh-CN"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pPr marL="0" indent="0">
              <a:buNone/>
            </a:pPr>
            <a:endParaRPr lang="en-US" altLang="zh-CN"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r>
              <a:rPr lang="zh-CN" altLang="zh-CN" sz="2800" kern="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手机</a:t>
            </a:r>
            <a:r>
              <a:rPr lang="en-US" altLang="zh-CN" sz="2800" kern="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APP</a:t>
            </a:r>
            <a:r>
              <a:rPr lang="zh-CN" altLang="en-US"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：登陆（</a:t>
            </a:r>
            <a:r>
              <a:rPr lang="en-US" altLang="zh-CN"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http://peclub.ecnu.edu.cn/hsdgtpt.apk</a:t>
            </a:r>
            <a:r>
              <a:rPr lang="zh-CN" altLang="en-US"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）或扫描二维码下载手机</a:t>
            </a:r>
            <a:r>
              <a:rPr lang="en-US" altLang="zh-CN"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APP</a:t>
            </a:r>
            <a:r>
              <a:rPr lang="zh-CN" altLang="en-US"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rPr>
              <a:t>。（微信扫描二维码，扫描后在右上角选择在浏览器中打开）。</a:t>
            </a:r>
          </a:p>
          <a:p>
            <a:endParaRPr lang="en-US" altLang="zh-CN" sz="2800" kern="100" dirty="0">
              <a:solidFill>
                <a:srgbClr val="333333"/>
              </a:solidFill>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4" name="图片 3"/>
          <p:cNvPicPr/>
          <p:nvPr/>
        </p:nvPicPr>
        <p:blipFill>
          <a:blip r:embed="rId3">
            <a:extLst>
              <a:ext uri="{28A0092B-C50C-407E-A947-70E740481C1C}">
                <a14:useLocalDpi xmlns:a14="http://schemas.microsoft.com/office/drawing/2010/main" val="0"/>
              </a:ext>
            </a:extLst>
          </a:blip>
          <a:srcRect/>
          <a:stretch>
            <a:fillRect/>
          </a:stretch>
        </p:blipFill>
        <p:spPr bwMode="auto">
          <a:xfrm>
            <a:off x="8118329" y="2005300"/>
            <a:ext cx="2466544" cy="2465099"/>
          </a:xfrm>
          <a:prstGeom prst="rect">
            <a:avLst/>
          </a:prstGeom>
          <a:noFill/>
          <a:ln>
            <a:noFill/>
          </a:ln>
        </p:spPr>
      </p:pic>
      <p:sp>
        <p:nvSpPr>
          <p:cNvPr id="8" name="Rectangle 3"/>
          <p:cNvSpPr>
            <a:spLocks noChangeArrowheads="1"/>
          </p:cNvSpPr>
          <p:nvPr/>
        </p:nvSpPr>
        <p:spPr bwMode="auto">
          <a:xfrm>
            <a:off x="1716809" y="393440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1188216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课程类型及成绩构成</a:t>
            </a:r>
          </a:p>
        </p:txBody>
      </p:sp>
      <p:graphicFrame>
        <p:nvGraphicFramePr>
          <p:cNvPr id="7" name="内容占位符 6"/>
          <p:cNvGraphicFramePr>
            <a:graphicFrameLocks noGrp="1"/>
          </p:cNvGraphicFramePr>
          <p:nvPr>
            <p:ph idx="1"/>
            <p:extLst>
              <p:ext uri="{D42A27DB-BD31-4B8C-83A1-F6EECF244321}">
                <p14:modId xmlns:p14="http://schemas.microsoft.com/office/powerpoint/2010/main" val="1287727486"/>
              </p:ext>
            </p:extLst>
          </p:nvPr>
        </p:nvGraphicFramePr>
        <p:xfrm>
          <a:off x="1311564" y="1588853"/>
          <a:ext cx="8913092" cy="4051422"/>
        </p:xfrm>
        <a:graphic>
          <a:graphicData uri="http://schemas.openxmlformats.org/drawingml/2006/table">
            <a:tbl>
              <a:tblPr firstRow="1" firstCol="1" bandRow="1">
                <a:tableStyleId>{5C22544A-7EE6-4342-B048-85BDC9FD1C3A}</a:tableStyleId>
              </a:tblPr>
              <a:tblGrid>
                <a:gridCol w="1676403">
                  <a:extLst>
                    <a:ext uri="{9D8B030D-6E8A-4147-A177-3AD203B41FA5}">
                      <a16:colId xmlns:a16="http://schemas.microsoft.com/office/drawing/2014/main" val="3661581645"/>
                    </a:ext>
                  </a:extLst>
                </a:gridCol>
                <a:gridCol w="1676403">
                  <a:extLst>
                    <a:ext uri="{9D8B030D-6E8A-4147-A177-3AD203B41FA5}">
                      <a16:colId xmlns:a16="http://schemas.microsoft.com/office/drawing/2014/main" val="1129759181"/>
                    </a:ext>
                  </a:extLst>
                </a:gridCol>
                <a:gridCol w="1732515">
                  <a:extLst>
                    <a:ext uri="{9D8B030D-6E8A-4147-A177-3AD203B41FA5}">
                      <a16:colId xmlns:a16="http://schemas.microsoft.com/office/drawing/2014/main" val="1156964379"/>
                    </a:ext>
                  </a:extLst>
                </a:gridCol>
                <a:gridCol w="1563173">
                  <a:extLst>
                    <a:ext uri="{9D8B030D-6E8A-4147-A177-3AD203B41FA5}">
                      <a16:colId xmlns:a16="http://schemas.microsoft.com/office/drawing/2014/main" val="2271982735"/>
                    </a:ext>
                  </a:extLst>
                </a:gridCol>
                <a:gridCol w="1132299">
                  <a:extLst>
                    <a:ext uri="{9D8B030D-6E8A-4147-A177-3AD203B41FA5}">
                      <a16:colId xmlns:a16="http://schemas.microsoft.com/office/drawing/2014/main" val="2487477801"/>
                    </a:ext>
                  </a:extLst>
                </a:gridCol>
                <a:gridCol w="1132299">
                  <a:extLst>
                    <a:ext uri="{9D8B030D-6E8A-4147-A177-3AD203B41FA5}">
                      <a16:colId xmlns:a16="http://schemas.microsoft.com/office/drawing/2014/main" val="459920005"/>
                    </a:ext>
                  </a:extLst>
                </a:gridCol>
              </a:tblGrid>
              <a:tr h="1147959">
                <a:tc>
                  <a:txBody>
                    <a:bodyPr/>
                    <a:lstStyle/>
                    <a:p>
                      <a:pPr algn="l">
                        <a:lnSpc>
                          <a:spcPct val="150000"/>
                        </a:lnSpc>
                        <a:spcAft>
                          <a:spcPts val="0"/>
                        </a:spcAft>
                      </a:pPr>
                      <a:r>
                        <a:rPr lang="zh-CN" sz="2000" kern="0" dirty="0">
                          <a:effectLst/>
                        </a:rPr>
                        <a:t>课 程 类 型</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a:lnSpc>
                          <a:spcPct val="150000"/>
                        </a:lnSpc>
                        <a:spcBef>
                          <a:spcPts val="360"/>
                        </a:spcBef>
                        <a:spcAft>
                          <a:spcPts val="0"/>
                        </a:spcAft>
                      </a:pPr>
                      <a:r>
                        <a:rPr lang="zh-CN" sz="2000" kern="0" dirty="0">
                          <a:effectLst/>
                        </a:rPr>
                        <a:t>具体构成情况</a:t>
                      </a:r>
                      <a:r>
                        <a:rPr lang="en-US" sz="2000" kern="0" dirty="0">
                          <a:effectLst/>
                        </a:rPr>
                        <a:t>   </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gridSpan="2">
                  <a:txBody>
                    <a:bodyPr/>
                    <a:lstStyle/>
                    <a:p>
                      <a:pPr algn="ctr">
                        <a:lnSpc>
                          <a:spcPct val="150000"/>
                        </a:lnSpc>
                        <a:spcAft>
                          <a:spcPts val="0"/>
                        </a:spcAft>
                      </a:pPr>
                      <a:r>
                        <a:rPr lang="zh-CN" sz="2000" kern="0" dirty="0">
                          <a:effectLst/>
                        </a:rPr>
                        <a:t>平时成绩</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tc gridSpan="2">
                  <a:txBody>
                    <a:bodyPr/>
                    <a:lstStyle/>
                    <a:p>
                      <a:pPr algn="ctr">
                        <a:lnSpc>
                          <a:spcPct val="150000"/>
                        </a:lnSpc>
                        <a:spcAft>
                          <a:spcPts val="0"/>
                        </a:spcAft>
                      </a:pPr>
                      <a:r>
                        <a:rPr lang="zh-CN" sz="2000" kern="0" dirty="0">
                          <a:effectLst/>
                        </a:rPr>
                        <a:t>考试成绩</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2587656310"/>
                  </a:ext>
                </a:extLst>
              </a:tr>
              <a:tr h="987714">
                <a:tc rowSpan="2">
                  <a:txBody>
                    <a:bodyPr/>
                    <a:lstStyle/>
                    <a:p>
                      <a:pPr algn="l">
                        <a:lnSpc>
                          <a:spcPct val="150000"/>
                        </a:lnSpc>
                        <a:spcAft>
                          <a:spcPts val="0"/>
                        </a:spcAft>
                      </a:pPr>
                      <a:r>
                        <a:rPr lang="zh-CN" sz="2000" kern="0" dirty="0">
                          <a:effectLst/>
                        </a:rPr>
                        <a:t>俱乐部课程</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a:lnSpc>
                          <a:spcPct val="150000"/>
                        </a:lnSpc>
                        <a:spcAft>
                          <a:spcPts val="0"/>
                        </a:spcAft>
                      </a:pPr>
                      <a:r>
                        <a:rPr lang="zh-CN" sz="2000" kern="0" dirty="0">
                          <a:effectLst/>
                        </a:rPr>
                        <a:t>构成</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gridSpan="2">
                  <a:txBody>
                    <a:bodyPr/>
                    <a:lstStyle/>
                    <a:p>
                      <a:pPr algn="ctr">
                        <a:lnSpc>
                          <a:spcPct val="150000"/>
                        </a:lnSpc>
                        <a:spcAft>
                          <a:spcPts val="0"/>
                        </a:spcAft>
                      </a:pPr>
                      <a:r>
                        <a:rPr lang="zh-CN" sz="2000" kern="0" dirty="0">
                          <a:effectLst/>
                        </a:rPr>
                        <a:t>课外活动成绩</a:t>
                      </a:r>
                      <a:r>
                        <a:rPr lang="en-US" sz="2000" kern="0" dirty="0">
                          <a:effectLst/>
                        </a:rPr>
                        <a:t>100%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tc>
                  <a:txBody>
                    <a:bodyPr/>
                    <a:lstStyle/>
                    <a:p>
                      <a:pPr algn="ctr">
                        <a:lnSpc>
                          <a:spcPct val="150000"/>
                        </a:lnSpc>
                        <a:spcAft>
                          <a:spcPts val="0"/>
                        </a:spcAft>
                      </a:pPr>
                      <a:r>
                        <a:rPr lang="zh-CN" sz="2000" kern="0">
                          <a:effectLst/>
                        </a:rPr>
                        <a:t>课内成绩</a:t>
                      </a:r>
                      <a:r>
                        <a:rPr lang="en-US" sz="2000" kern="0">
                          <a:effectLst/>
                        </a:rPr>
                        <a:t>57%</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2000" kern="0" dirty="0">
                          <a:effectLst/>
                        </a:rPr>
                        <a:t>体质测试</a:t>
                      </a:r>
                      <a:r>
                        <a:rPr lang="en-US" sz="2000" kern="0" dirty="0">
                          <a:effectLst/>
                        </a:rPr>
                        <a:t>43%</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976351051"/>
                  </a:ext>
                </a:extLst>
              </a:tr>
              <a:tr h="465538">
                <a:tc vMerge="1">
                  <a:txBody>
                    <a:bodyPr/>
                    <a:lstStyle/>
                    <a:p>
                      <a:endParaRPr lang="zh-CN" altLang="en-US"/>
                    </a:p>
                  </a:txBody>
                  <a:tcPr/>
                </a:tc>
                <a:tc>
                  <a:txBody>
                    <a:bodyPr/>
                    <a:lstStyle/>
                    <a:p>
                      <a:pPr algn="l">
                        <a:lnSpc>
                          <a:spcPct val="150000"/>
                        </a:lnSpc>
                        <a:spcAft>
                          <a:spcPts val="0"/>
                        </a:spcAft>
                      </a:pPr>
                      <a:r>
                        <a:rPr lang="zh-CN" sz="2000" kern="0">
                          <a:effectLst/>
                        </a:rPr>
                        <a:t>所占比例</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gridSpan="2">
                  <a:txBody>
                    <a:bodyPr/>
                    <a:lstStyle/>
                    <a:p>
                      <a:pPr algn="ctr">
                        <a:lnSpc>
                          <a:spcPct val="150000"/>
                        </a:lnSpc>
                        <a:spcAft>
                          <a:spcPts val="0"/>
                        </a:spcAft>
                      </a:pPr>
                      <a:r>
                        <a:rPr lang="en-US" sz="2000" kern="0" dirty="0">
                          <a:effectLst/>
                        </a:rPr>
                        <a:t>30%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tc gridSpan="2">
                  <a:txBody>
                    <a:bodyPr/>
                    <a:lstStyle/>
                    <a:p>
                      <a:pPr algn="ctr">
                        <a:lnSpc>
                          <a:spcPct val="150000"/>
                        </a:lnSpc>
                        <a:spcAft>
                          <a:spcPts val="0"/>
                        </a:spcAft>
                      </a:pPr>
                      <a:r>
                        <a:rPr lang="en-US" sz="2000" kern="0" dirty="0">
                          <a:effectLst/>
                        </a:rPr>
                        <a:t>70%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3498501915"/>
                  </a:ext>
                </a:extLst>
              </a:tr>
              <a:tr h="984673">
                <a:tc rowSpan="2">
                  <a:txBody>
                    <a:bodyPr/>
                    <a:lstStyle/>
                    <a:p>
                      <a:pPr algn="l">
                        <a:lnSpc>
                          <a:spcPct val="150000"/>
                        </a:lnSpc>
                        <a:spcAft>
                          <a:spcPts val="0"/>
                        </a:spcAft>
                      </a:pPr>
                      <a:r>
                        <a:rPr lang="zh-CN" sz="2000" kern="0" dirty="0">
                          <a:effectLst/>
                        </a:rPr>
                        <a:t>保健班</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l">
                        <a:lnSpc>
                          <a:spcPct val="150000"/>
                        </a:lnSpc>
                        <a:spcAft>
                          <a:spcPts val="0"/>
                        </a:spcAft>
                      </a:pPr>
                      <a:r>
                        <a:rPr lang="zh-CN" sz="2000" kern="0">
                          <a:effectLst/>
                        </a:rPr>
                        <a:t>构成</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2000" kern="0">
                          <a:effectLst/>
                        </a:rPr>
                        <a:t>出勤</a:t>
                      </a:r>
                      <a:r>
                        <a:rPr lang="en-US" sz="2000" kern="0">
                          <a:effectLst/>
                        </a:rPr>
                        <a:t>50%</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2000" kern="0" dirty="0">
                          <a:effectLst/>
                        </a:rPr>
                        <a:t>课堂表现</a:t>
                      </a:r>
                      <a:r>
                        <a:rPr lang="en-US" sz="2000" kern="0" dirty="0">
                          <a:effectLst/>
                        </a:rPr>
                        <a:t>50%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2000" kern="0" dirty="0">
                          <a:effectLst/>
                        </a:rPr>
                        <a:t>专项</a:t>
                      </a:r>
                      <a:r>
                        <a:rPr lang="en-US" sz="2000" kern="0" dirty="0">
                          <a:effectLst/>
                        </a:rPr>
                        <a:t>1</a:t>
                      </a:r>
                      <a:r>
                        <a:rPr lang="zh-CN" sz="2000" kern="0" dirty="0">
                          <a:effectLst/>
                        </a:rPr>
                        <a:t>成绩</a:t>
                      </a:r>
                      <a:r>
                        <a:rPr lang="en-US" sz="2000" kern="0" dirty="0">
                          <a:effectLst/>
                        </a:rPr>
                        <a:t>50%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2000" kern="0" dirty="0">
                          <a:effectLst/>
                        </a:rPr>
                        <a:t>专项</a:t>
                      </a:r>
                      <a:r>
                        <a:rPr lang="en-US" sz="2000" kern="0" dirty="0">
                          <a:effectLst/>
                        </a:rPr>
                        <a:t>2</a:t>
                      </a:r>
                      <a:r>
                        <a:rPr lang="zh-CN" sz="2000" kern="0" dirty="0">
                          <a:effectLst/>
                        </a:rPr>
                        <a:t>成绩</a:t>
                      </a:r>
                      <a:r>
                        <a:rPr lang="en-US" sz="2000" kern="0" dirty="0">
                          <a:effectLst/>
                        </a:rPr>
                        <a:t>50%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721767328"/>
                  </a:ext>
                </a:extLst>
              </a:tr>
              <a:tr h="465538">
                <a:tc vMerge="1">
                  <a:txBody>
                    <a:bodyPr/>
                    <a:lstStyle/>
                    <a:p>
                      <a:endParaRPr lang="zh-CN" altLang="en-US"/>
                    </a:p>
                  </a:txBody>
                  <a:tcPr/>
                </a:tc>
                <a:tc>
                  <a:txBody>
                    <a:bodyPr/>
                    <a:lstStyle/>
                    <a:p>
                      <a:pPr algn="l">
                        <a:lnSpc>
                          <a:spcPct val="150000"/>
                        </a:lnSpc>
                        <a:spcAft>
                          <a:spcPts val="0"/>
                        </a:spcAft>
                      </a:pPr>
                      <a:r>
                        <a:rPr lang="zh-CN" sz="2000" kern="0">
                          <a:effectLst/>
                        </a:rPr>
                        <a:t>所占比例</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gridSpan="2">
                  <a:txBody>
                    <a:bodyPr/>
                    <a:lstStyle/>
                    <a:p>
                      <a:pPr algn="ctr">
                        <a:lnSpc>
                          <a:spcPct val="150000"/>
                        </a:lnSpc>
                        <a:spcAft>
                          <a:spcPts val="0"/>
                        </a:spcAft>
                      </a:pPr>
                      <a:r>
                        <a:rPr lang="en-US" altLang="zh-CN" sz="2000" kern="0" dirty="0">
                          <a:solidFill>
                            <a:srgbClr val="FF0000"/>
                          </a:solidFill>
                          <a:effectLst/>
                        </a:rPr>
                        <a:t>40%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tc gridSpan="2">
                  <a:txBody>
                    <a:bodyPr/>
                    <a:lstStyle/>
                    <a:p>
                      <a:pPr algn="ctr">
                        <a:lnSpc>
                          <a:spcPct val="150000"/>
                        </a:lnSpc>
                        <a:spcAft>
                          <a:spcPts val="0"/>
                        </a:spcAft>
                      </a:pPr>
                      <a:r>
                        <a:rPr lang="en-US" altLang="zh-CN" sz="2000" kern="0" dirty="0">
                          <a:solidFill>
                            <a:srgbClr val="FF0000"/>
                          </a:solidFill>
                          <a:effectLst/>
                        </a:rPr>
                        <a:t>60%</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1152065789"/>
                  </a:ext>
                </a:extLst>
              </a:tr>
            </a:tbl>
          </a:graphicData>
        </a:graphic>
      </p:graphicFrame>
      <p:cxnSp>
        <p:nvCxnSpPr>
          <p:cNvPr id="8" name="AutoShape 6"/>
          <p:cNvCxnSpPr>
            <a:cxnSpLocks noChangeShapeType="1"/>
          </p:cNvCxnSpPr>
          <p:nvPr/>
        </p:nvCxnSpPr>
        <p:spPr bwMode="auto">
          <a:xfrm flipH="1" flipV="1">
            <a:off x="1588655" y="4710545"/>
            <a:ext cx="33135" cy="14490"/>
          </a:xfrm>
          <a:prstGeom prst="straightConnector1">
            <a:avLst/>
          </a:prstGeom>
          <a:noFill/>
          <a:ln w="9525">
            <a:solidFill>
              <a:srgbClr val="000000"/>
            </a:solidFill>
            <a:round/>
          </a:ln>
        </p:spPr>
      </p:cxnSp>
    </p:spTree>
    <p:extLst>
      <p:ext uri="{BB962C8B-B14F-4D97-AF65-F5344CB8AC3E}">
        <p14:creationId xmlns:p14="http://schemas.microsoft.com/office/powerpoint/2010/main" val="3040804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特殊规定</a:t>
            </a:r>
          </a:p>
        </p:txBody>
      </p:sp>
      <p:sp>
        <p:nvSpPr>
          <p:cNvPr id="4" name="Rectangle 1"/>
          <p:cNvSpPr>
            <a:spLocks noGrp="1" noChangeArrowheads="1"/>
          </p:cNvSpPr>
          <p:nvPr>
            <p:ph idx="1"/>
          </p:nvPr>
        </p:nvSpPr>
        <p:spPr bwMode="auto">
          <a:xfrm>
            <a:off x="1736438" y="1979497"/>
            <a:ext cx="9975272" cy="3401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048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04800" algn="l" defTabSz="914400" rtl="0" eaLnBrk="0" fontAlgn="base" latinLnBrk="0" hangingPunct="0">
              <a:lnSpc>
                <a:spcPct val="2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1</a:t>
            </a:r>
            <a:r>
              <a:rPr kumimoji="0" lang="zh-CN" altLang="en-US" sz="28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、体育课强调过程管理，成绩不及格直接重修，重修时不能申请免听不免考，可以</a:t>
            </a:r>
            <a:r>
              <a:rPr kumimoji="0" lang="zh-CN" altLang="en-US" sz="2800" b="0" i="0" strike="noStrike" cap="none" normalizeH="0" baseline="0" dirty="0">
                <a:ln>
                  <a:noFill/>
                </a:ln>
                <a:effectLst/>
                <a:latin typeface="宋体" panose="02010600030101010101" pitchFamily="2" charset="-122"/>
                <a:ea typeface="宋体" panose="02010600030101010101" pitchFamily="2" charset="-122"/>
                <a:cs typeface="Calibri" panose="020F0502020204030204" pitchFamily="34" charset="0"/>
              </a:rPr>
              <a:t>更</a:t>
            </a:r>
            <a:r>
              <a:rPr kumimoji="0" lang="zh-CN" altLang="en-US" sz="28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换课程重修。</a:t>
            </a:r>
            <a:endParaRPr kumimoji="0" lang="zh-CN" altLang="en-US" sz="2800" b="0" i="0" u="none" strike="noStrike" cap="none" normalizeH="0" baseline="0" dirty="0">
              <a:ln>
                <a:noFill/>
              </a:ln>
              <a:solidFill>
                <a:schemeClr val="tx1"/>
              </a:solidFill>
              <a:effectLst/>
            </a:endParaRPr>
          </a:p>
          <a:p>
            <a:pPr marL="0" marR="0" lvl="0" indent="304800" algn="l" defTabSz="914400" rtl="0" eaLnBrk="0" fontAlgn="base" latinLnBrk="0" hangingPunct="0">
              <a:lnSpc>
                <a:spcPct val="2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2</a:t>
            </a:r>
            <a:r>
              <a:rPr kumimoji="0" lang="zh-CN" altLang="en-US" sz="28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、由于教学资源有限</a:t>
            </a:r>
            <a:r>
              <a:rPr kumimoji="0" lang="zh-CN" altLang="en-US" sz="2800" b="0" i="0" strike="noStrike" cap="none" normalizeH="0" baseline="0" dirty="0">
                <a:ln>
                  <a:noFill/>
                </a:ln>
                <a:effectLst/>
                <a:latin typeface="宋体" panose="02010600030101010101" pitchFamily="2" charset="-122"/>
                <a:ea typeface="宋体" panose="02010600030101010101" pitchFamily="2" charset="-122"/>
                <a:cs typeface="Calibri" panose="020F0502020204030204" pitchFamily="34" charset="0"/>
              </a:rPr>
              <a:t>，</a:t>
            </a:r>
            <a:r>
              <a:rPr kumimoji="0" lang="zh-CN" altLang="en-US" sz="28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除身体原因外体育课不可申请期中退课，选课时请慎重。</a:t>
            </a:r>
            <a:endParaRPr kumimoji="0" lang="zh-CN"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41324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保健班申请</a:t>
            </a:r>
          </a:p>
        </p:txBody>
      </p:sp>
      <p:sp>
        <p:nvSpPr>
          <p:cNvPr id="3" name="内容占位符 2"/>
          <p:cNvSpPr>
            <a:spLocks noGrp="1"/>
          </p:cNvSpPr>
          <p:nvPr>
            <p:ph idx="1"/>
          </p:nvPr>
        </p:nvSpPr>
        <p:spPr>
          <a:xfrm>
            <a:off x="1711757" y="2115126"/>
            <a:ext cx="8915400" cy="4812145"/>
          </a:xfrm>
        </p:spPr>
        <p:txBody>
          <a:bodyPr>
            <a:noAutofit/>
          </a:bodyPr>
          <a:lstStyle/>
          <a:p>
            <a:r>
              <a:rPr lang="zh-CN" altLang="en-US" sz="2560" dirty="0">
                <a:latin typeface="+mn-ea"/>
              </a:rPr>
              <a:t>学校为身体状况不适合参加体育课的学生开设体育保健班。保健班的上课时间为：闵行校区周三下午</a:t>
            </a:r>
            <a:r>
              <a:rPr lang="en-US" altLang="zh-CN" sz="2560" dirty="0">
                <a:latin typeface="+mn-ea"/>
              </a:rPr>
              <a:t>1:30-3:00</a:t>
            </a:r>
            <a:r>
              <a:rPr lang="zh-CN" altLang="en-US" sz="2560" dirty="0">
                <a:latin typeface="+mn-ea"/>
              </a:rPr>
              <a:t>和</a:t>
            </a:r>
            <a:r>
              <a:rPr lang="en-US" altLang="zh-CN" sz="2560" dirty="0">
                <a:latin typeface="+mn-ea"/>
              </a:rPr>
              <a:t>3:00-4:30</a:t>
            </a:r>
            <a:r>
              <a:rPr lang="zh-CN" altLang="en-US" sz="2560" dirty="0">
                <a:latin typeface="+mn-ea"/>
              </a:rPr>
              <a:t>，普陀校区周二下午</a:t>
            </a:r>
            <a:r>
              <a:rPr lang="en-US" altLang="zh-CN" sz="2560" dirty="0">
                <a:latin typeface="+mn-ea"/>
              </a:rPr>
              <a:t>6:00-7:30</a:t>
            </a:r>
            <a:r>
              <a:rPr lang="zh-CN" altLang="en-US" sz="2560" dirty="0">
                <a:latin typeface="+mn-ea"/>
              </a:rPr>
              <a:t>。</a:t>
            </a:r>
            <a:endParaRPr lang="en-US" altLang="zh-CN" sz="2560" dirty="0">
              <a:latin typeface="+mn-ea"/>
            </a:endParaRPr>
          </a:p>
          <a:p>
            <a:r>
              <a:rPr lang="zh-CN" altLang="en-US" sz="2560" dirty="0">
                <a:latin typeface="+mn-ea"/>
              </a:rPr>
              <a:t>因身体或其它原因需要参加保健班的同学，须在开学两周内</a:t>
            </a:r>
            <a:r>
              <a:rPr lang="zh-CN" altLang="en-US" sz="2560" dirty="0">
                <a:solidFill>
                  <a:srgbClr val="FF0000"/>
                </a:solidFill>
                <a:latin typeface="+mn-ea"/>
              </a:rPr>
              <a:t>持区县以上医院（含校医院）证明</a:t>
            </a:r>
            <a:r>
              <a:rPr lang="zh-CN" altLang="en-US" sz="2560" dirty="0">
                <a:latin typeface="+mn-ea"/>
              </a:rPr>
              <a:t>，以及填写完整的</a:t>
            </a:r>
            <a:r>
              <a:rPr lang="en-US" altLang="zh-CN" sz="2560" dirty="0">
                <a:latin typeface="+mn-ea"/>
              </a:rPr>
              <a:t>《</a:t>
            </a:r>
            <a:r>
              <a:rPr lang="zh-CN" altLang="en-US" sz="2560" dirty="0">
                <a:solidFill>
                  <a:srgbClr val="FF0000"/>
                </a:solidFill>
                <a:latin typeface="+mn-ea"/>
              </a:rPr>
              <a:t>华东师范大学</a:t>
            </a:r>
            <a:r>
              <a:rPr lang="en-US" altLang="zh-CN" sz="2560" dirty="0">
                <a:solidFill>
                  <a:srgbClr val="FF0000"/>
                </a:solidFill>
                <a:latin typeface="+mn-ea"/>
              </a:rPr>
              <a:t>&lt;</a:t>
            </a:r>
            <a:r>
              <a:rPr lang="zh-CN" altLang="en-US" sz="2560" dirty="0">
                <a:solidFill>
                  <a:srgbClr val="FF0000"/>
                </a:solidFill>
                <a:latin typeface="+mn-ea"/>
              </a:rPr>
              <a:t>体育保健</a:t>
            </a:r>
            <a:r>
              <a:rPr lang="en-US" altLang="zh-CN" sz="2560" dirty="0">
                <a:solidFill>
                  <a:srgbClr val="FF0000"/>
                </a:solidFill>
                <a:latin typeface="+mn-ea"/>
              </a:rPr>
              <a:t>&gt;</a:t>
            </a:r>
            <a:r>
              <a:rPr lang="zh-CN" altLang="en-US" sz="2560" dirty="0">
                <a:solidFill>
                  <a:srgbClr val="FF0000"/>
                </a:solidFill>
                <a:latin typeface="+mn-ea"/>
              </a:rPr>
              <a:t>申请表</a:t>
            </a:r>
            <a:r>
              <a:rPr lang="en-US" altLang="zh-CN" sz="2560" dirty="0">
                <a:latin typeface="+mn-ea"/>
              </a:rPr>
              <a:t>》</a:t>
            </a:r>
            <a:r>
              <a:rPr lang="zh-CN" altLang="en-US" sz="2560" dirty="0">
                <a:latin typeface="+mn-ea"/>
              </a:rPr>
              <a:t>（申请表从</a:t>
            </a:r>
            <a:r>
              <a:rPr lang="en-US" altLang="zh-CN" sz="2560" dirty="0">
                <a:latin typeface="+mn-ea"/>
              </a:rPr>
              <a:t>http://peclub.ecnu.edu.cn/</a:t>
            </a:r>
            <a:r>
              <a:rPr lang="zh-CN" altLang="en-US" sz="2560" dirty="0">
                <a:latin typeface="+mn-ea"/>
              </a:rPr>
              <a:t>规章制度栏目中下载）后，到体育与健康学院（闵行</a:t>
            </a:r>
            <a:r>
              <a:rPr lang="en-US" altLang="zh-CN" sz="2560" dirty="0">
                <a:latin typeface="+mn-ea"/>
              </a:rPr>
              <a:t>102</a:t>
            </a:r>
            <a:r>
              <a:rPr lang="zh-CN" altLang="en-US" sz="2560" dirty="0">
                <a:latin typeface="+mn-ea"/>
              </a:rPr>
              <a:t>室，中北</a:t>
            </a:r>
            <a:r>
              <a:rPr lang="en-US" altLang="zh-CN" sz="2560" dirty="0">
                <a:latin typeface="+mn-ea"/>
              </a:rPr>
              <a:t>202</a:t>
            </a:r>
            <a:r>
              <a:rPr lang="zh-CN" altLang="en-US" sz="2560" dirty="0">
                <a:latin typeface="+mn-ea"/>
              </a:rPr>
              <a:t>室）大学体育教学部教务老师处办理相关手续，手续办理完成后方可参加保健班课程。（手续一次办理，四学期有效；身体康复后需修体育课的，在下一轮选课前申请退出保健班。）</a:t>
            </a:r>
          </a:p>
        </p:txBody>
      </p:sp>
    </p:spTree>
    <p:extLst>
      <p:ext uri="{BB962C8B-B14F-4D97-AF65-F5344CB8AC3E}">
        <p14:creationId xmlns:p14="http://schemas.microsoft.com/office/powerpoint/2010/main" val="840938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慕课简介</a:t>
            </a:r>
          </a:p>
        </p:txBody>
      </p:sp>
      <p:sp>
        <p:nvSpPr>
          <p:cNvPr id="3" name="内容占位符 2"/>
          <p:cNvSpPr>
            <a:spLocks noGrp="1"/>
          </p:cNvSpPr>
          <p:nvPr>
            <p:ph idx="1"/>
          </p:nvPr>
        </p:nvSpPr>
        <p:spPr>
          <a:xfrm>
            <a:off x="1831830" y="1417782"/>
            <a:ext cx="8915400" cy="5440218"/>
          </a:xfrm>
        </p:spPr>
        <p:txBody>
          <a:bodyPr>
            <a:normAutofit/>
          </a:bodyPr>
          <a:lstStyle/>
          <a:p>
            <a:pPr algn="just">
              <a:spcBef>
                <a:spcPts val="300"/>
              </a:spcBef>
              <a:spcAft>
                <a:spcPts val="300"/>
              </a:spcAft>
            </a:pPr>
            <a:r>
              <a:rPr lang="zh-CN" altLang="zh-CN" sz="2000" b="1" kern="100" dirty="0">
                <a:latin typeface="Times New Roman" panose="02020603050405020304" pitchFamily="18" charset="0"/>
                <a:ea typeface="宋体" panose="02010600030101010101" pitchFamily="2" charset="-122"/>
              </a:rPr>
              <a:t>一、选课流程</a:t>
            </a:r>
            <a:endParaRPr lang="zh-CN" altLang="zh-CN" sz="2000" kern="100" dirty="0">
              <a:latin typeface="Times New Roman" panose="02020603050405020304" pitchFamily="18" charset="0"/>
              <a:ea typeface="宋体" panose="02010600030101010101" pitchFamily="2" charset="-122"/>
            </a:endParaRPr>
          </a:p>
          <a:p>
            <a:pPr indent="304800" algn="just"/>
            <a:r>
              <a:rPr lang="en-US" altLang="zh-CN" sz="2000" kern="100" dirty="0">
                <a:latin typeface="Times New Roman" panose="02020603050405020304" pitchFamily="18" charset="0"/>
                <a:ea typeface="宋体" panose="02010600030101010101" pitchFamily="2" charset="-122"/>
              </a:rPr>
              <a:t>1</a:t>
            </a:r>
            <a:r>
              <a:rPr lang="zh-CN" altLang="zh-CN" sz="2000" kern="100" dirty="0">
                <a:latin typeface="Times New Roman" panose="02020603050405020304" pitchFamily="18" charset="0"/>
                <a:ea typeface="宋体" panose="02010600030101010101" pitchFamily="2" charset="-122"/>
              </a:rPr>
              <a:t>、登陆华东师范大学“</a:t>
            </a:r>
            <a:r>
              <a:rPr lang="zh-CN" altLang="zh-CN" sz="2000" b="1" kern="100" dirty="0">
                <a:solidFill>
                  <a:srgbClr val="FF0000"/>
                </a:solidFill>
                <a:latin typeface="Times New Roman" panose="02020603050405020304" pitchFamily="18" charset="0"/>
                <a:ea typeface="宋体" panose="02010600030101010101" pitchFamily="2" charset="-122"/>
              </a:rPr>
              <a:t>大夏学堂</a:t>
            </a:r>
            <a:r>
              <a:rPr lang="zh-CN" altLang="zh-CN" sz="2000" kern="100" dirty="0">
                <a:latin typeface="Times New Roman" panose="02020603050405020304" pitchFamily="18" charset="0"/>
                <a:ea typeface="宋体" panose="02010600030101010101" pitchFamily="2" charset="-122"/>
              </a:rPr>
              <a:t>”：</a:t>
            </a:r>
            <a:r>
              <a:rPr lang="en-US" altLang="zh-CN" sz="2000" kern="100" dirty="0">
                <a:solidFill>
                  <a:srgbClr val="FF0000"/>
                </a:solidFill>
                <a:latin typeface="Times New Roman" panose="02020603050405020304" pitchFamily="18" charset="0"/>
                <a:ea typeface="宋体" panose="02010600030101010101" pitchFamily="2" charset="-122"/>
              </a:rPr>
              <a:t>https://elearning.ecnu.edu.cn/</a:t>
            </a:r>
            <a:endParaRPr lang="zh-CN" altLang="zh-CN" sz="2000" kern="100" dirty="0">
              <a:solidFill>
                <a:srgbClr val="FF0000"/>
              </a:solidFill>
              <a:latin typeface="Times New Roman" panose="02020603050405020304" pitchFamily="18" charset="0"/>
              <a:ea typeface="宋体" panose="02010600030101010101" pitchFamily="2" charset="-122"/>
            </a:endParaRPr>
          </a:p>
          <a:p>
            <a:pPr indent="76200" algn="just"/>
            <a:r>
              <a:rPr lang="en-US" altLang="zh-CN" sz="2000" kern="100" dirty="0">
                <a:latin typeface="Times New Roman" panose="02020603050405020304" pitchFamily="18" charset="0"/>
                <a:ea typeface="宋体" panose="02010600030101010101" pitchFamily="2" charset="-122"/>
              </a:rPr>
              <a:t>   2</a:t>
            </a:r>
            <a:r>
              <a:rPr lang="zh-CN" altLang="zh-CN" sz="2000" kern="100" dirty="0">
                <a:latin typeface="Times New Roman" panose="02020603050405020304" pitchFamily="18" charset="0"/>
                <a:ea typeface="宋体" panose="02010600030101010101" pitchFamily="2" charset="-122"/>
              </a:rPr>
              <a:t>、选择网页右上角的，使用公共数据库的账号密码完成登陆。</a:t>
            </a:r>
            <a:r>
              <a:rPr lang="en-US" altLang="zh-CN" sz="2000" kern="100" dirty="0">
                <a:solidFill>
                  <a:srgbClr val="FF0000"/>
                </a:solidFill>
                <a:latin typeface="Times New Roman" panose="02020603050405020304" pitchFamily="18" charset="0"/>
                <a:ea typeface="宋体" panose="02010600030101010101" pitchFamily="2" charset="-122"/>
              </a:rPr>
              <a:t>“</a:t>
            </a:r>
            <a:r>
              <a:rPr lang="zh-CN" altLang="zh-CN" sz="2000" kern="100" dirty="0">
                <a:solidFill>
                  <a:srgbClr val="FF0000"/>
                </a:solidFill>
                <a:latin typeface="Times New Roman" panose="02020603050405020304" pitchFamily="18" charset="0"/>
                <a:ea typeface="宋体" panose="02010600030101010101" pitchFamily="2" charset="-122"/>
              </a:rPr>
              <a:t>校内统一认证入口</a:t>
            </a:r>
            <a:r>
              <a:rPr lang="en-US" altLang="zh-CN" sz="2000" kern="100" dirty="0">
                <a:solidFill>
                  <a:srgbClr val="FF0000"/>
                </a:solidFill>
                <a:latin typeface="Times New Roman" panose="02020603050405020304" pitchFamily="18" charset="0"/>
                <a:ea typeface="宋体" panose="02010600030101010101" pitchFamily="2" charset="-122"/>
              </a:rPr>
              <a:t>”</a:t>
            </a:r>
            <a:endParaRPr lang="zh-CN" altLang="zh-CN" sz="2000" kern="100" dirty="0">
              <a:latin typeface="Times New Roman" panose="02020603050405020304" pitchFamily="18" charset="0"/>
              <a:ea typeface="宋体" panose="02010600030101010101" pitchFamily="2" charset="-122"/>
            </a:endParaRPr>
          </a:p>
          <a:p>
            <a:pPr indent="304800" algn="just"/>
            <a:r>
              <a:rPr lang="en-US" altLang="zh-CN" sz="2000" kern="100" dirty="0">
                <a:latin typeface="Times New Roman" panose="02020603050405020304" pitchFamily="18" charset="0"/>
                <a:ea typeface="宋体" panose="02010600030101010101" pitchFamily="2" charset="-122"/>
              </a:rPr>
              <a:t>3</a:t>
            </a:r>
            <a:r>
              <a:rPr lang="zh-CN" altLang="zh-CN" sz="2000" kern="100" dirty="0">
                <a:latin typeface="Times New Roman" panose="02020603050405020304" pitchFamily="18" charset="0"/>
                <a:ea typeface="宋体" panose="02010600030101010101" pitchFamily="2" charset="-122"/>
              </a:rPr>
              <a:t>、进入页面后点击右上角的</a:t>
            </a:r>
            <a:r>
              <a:rPr lang="zh-CN" altLang="zh-CN" sz="2000" kern="100" dirty="0">
                <a:solidFill>
                  <a:srgbClr val="FF0000"/>
                </a:solidFill>
                <a:latin typeface="Times New Roman" panose="02020603050405020304" pitchFamily="18" charset="0"/>
                <a:ea typeface="宋体" panose="02010600030101010101" pitchFamily="2" charset="-122"/>
              </a:rPr>
              <a:t>“课程”，搜索“体育与健康”</a:t>
            </a:r>
            <a:r>
              <a:rPr lang="zh-CN" altLang="zh-CN" sz="2000" kern="100" dirty="0">
                <a:latin typeface="Times New Roman" panose="02020603050405020304" pitchFamily="18" charset="0"/>
                <a:ea typeface="宋体" panose="02010600030101010101" pitchFamily="2" charset="-122"/>
              </a:rPr>
              <a:t>，完成注册。或者在“自行注册课程”中选择“体育与健康”点击注册，提交后即可完成自行注册。注册完成后，在“我的机构”下面的“我的课程”模块，会出现“体育与健康”这门课。</a:t>
            </a:r>
          </a:p>
          <a:p>
            <a:pPr indent="76200" algn="just"/>
            <a:r>
              <a:rPr lang="en-US" altLang="zh-CN" sz="2000" kern="100" dirty="0">
                <a:latin typeface="Times New Roman" panose="02020603050405020304" pitchFamily="18" charset="0"/>
                <a:ea typeface="宋体" panose="02010600030101010101" pitchFamily="2" charset="-122"/>
              </a:rPr>
              <a:t>   4</a:t>
            </a:r>
            <a:r>
              <a:rPr lang="zh-CN" altLang="zh-CN" sz="2000" kern="100" dirty="0">
                <a:latin typeface="Times New Roman" panose="02020603050405020304" pitchFamily="18" charset="0"/>
                <a:ea typeface="宋体" panose="02010600030101010101" pitchFamily="2" charset="-122"/>
              </a:rPr>
              <a:t>、</a:t>
            </a:r>
            <a:r>
              <a:rPr lang="zh-CN" altLang="zh-CN" sz="2000" b="1" u="sng" kern="100" dirty="0">
                <a:solidFill>
                  <a:srgbClr val="FF0000"/>
                </a:solidFill>
                <a:latin typeface="Times New Roman" panose="02020603050405020304" pitchFamily="18" charset="0"/>
                <a:ea typeface="宋体" panose="02010600030101010101" pitchFamily="2" charset="-122"/>
              </a:rPr>
              <a:t>建议最好使用火狐浏览器和谷歌浏览器（经学校测试，其它浏览器如</a:t>
            </a:r>
            <a:r>
              <a:rPr lang="en-US" altLang="zh-CN" sz="2000" b="1" u="sng" kern="100" dirty="0">
                <a:solidFill>
                  <a:srgbClr val="FF0000"/>
                </a:solidFill>
                <a:latin typeface="Times New Roman" panose="02020603050405020304" pitchFamily="18" charset="0"/>
                <a:ea typeface="宋体" panose="02010600030101010101" pitchFamily="2" charset="-122"/>
              </a:rPr>
              <a:t>IE</a:t>
            </a:r>
            <a:r>
              <a:rPr lang="zh-CN" altLang="zh-CN" sz="2000" b="1" u="sng" kern="100" dirty="0">
                <a:solidFill>
                  <a:srgbClr val="FF0000"/>
                </a:solidFill>
                <a:latin typeface="Times New Roman" panose="02020603050405020304" pitchFamily="18" charset="0"/>
                <a:ea typeface="宋体" panose="02010600030101010101" pitchFamily="2" charset="-122"/>
              </a:rPr>
              <a:t>等可能会出现异常情况，不建议使用）</a:t>
            </a:r>
            <a:r>
              <a:rPr lang="zh-CN" altLang="zh-CN" sz="2000" kern="100" dirty="0">
                <a:latin typeface="Times New Roman" panose="02020603050405020304" pitchFamily="18" charset="0"/>
                <a:ea typeface="宋体" panose="02010600030101010101" pitchFamily="2" charset="-122"/>
              </a:rPr>
              <a:t>。</a:t>
            </a:r>
          </a:p>
        </p:txBody>
      </p:sp>
    </p:spTree>
    <p:extLst>
      <p:ext uri="{BB962C8B-B14F-4D97-AF65-F5344CB8AC3E}">
        <p14:creationId xmlns:p14="http://schemas.microsoft.com/office/powerpoint/2010/main" val="3406632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stretch>
            <a:fillRect/>
          </a:stretch>
        </p:blipFill>
        <p:spPr>
          <a:xfrm>
            <a:off x="2282320" y="624110"/>
            <a:ext cx="8157585" cy="3778250"/>
          </a:xfrm>
          <a:prstGeom prst="rect">
            <a:avLst/>
          </a:prstGeom>
        </p:spPr>
      </p:pic>
    </p:spTree>
    <p:extLst>
      <p:ext uri="{BB962C8B-B14F-4D97-AF65-F5344CB8AC3E}">
        <p14:creationId xmlns:p14="http://schemas.microsoft.com/office/powerpoint/2010/main" val="706463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01091" y="624110"/>
            <a:ext cx="9703521" cy="1280890"/>
          </a:xfrm>
        </p:spPr>
        <p:txBody>
          <a:bodyPr/>
          <a:lstStyle/>
          <a:p>
            <a:r>
              <a:rPr lang="zh-CN" altLang="en-US" sz="2800" b="1" kern="100" dirty="0">
                <a:latin typeface="Times New Roman" panose="02020603050405020304" pitchFamily="18" charset="0"/>
                <a:ea typeface="宋体" panose="02010600030101010101" pitchFamily="2" charset="-122"/>
              </a:rPr>
              <a:t>二、</a:t>
            </a:r>
            <a:r>
              <a:rPr lang="zh-CN" altLang="zh-CN" sz="2800" b="1" kern="100" dirty="0">
                <a:latin typeface="Times New Roman" panose="02020603050405020304" pitchFamily="18" charset="0"/>
                <a:ea typeface="宋体" panose="02010600030101010101" pitchFamily="2" charset="-122"/>
              </a:rPr>
              <a:t>平时学习流程</a:t>
            </a:r>
            <a:br>
              <a:rPr lang="zh-CN" altLang="zh-CN" sz="2800" kern="100" dirty="0">
                <a:latin typeface="Times New Roman" panose="02020603050405020304" pitchFamily="18" charset="0"/>
                <a:ea typeface="宋体" panose="02010600030101010101" pitchFamily="2" charset="-122"/>
              </a:rPr>
            </a:br>
            <a:endParaRPr lang="zh-CN" altLang="en-US" dirty="0"/>
          </a:p>
        </p:txBody>
      </p:sp>
      <p:sp>
        <p:nvSpPr>
          <p:cNvPr id="3" name="内容占位符 2"/>
          <p:cNvSpPr>
            <a:spLocks noGrp="1"/>
          </p:cNvSpPr>
          <p:nvPr>
            <p:ph idx="1"/>
          </p:nvPr>
        </p:nvSpPr>
        <p:spPr>
          <a:xfrm>
            <a:off x="1416194" y="1322281"/>
            <a:ext cx="8915400" cy="5611919"/>
          </a:xfrm>
        </p:spPr>
        <p:txBody>
          <a:bodyPr>
            <a:normAutofit/>
          </a:bodyPr>
          <a:lstStyle/>
          <a:p>
            <a:pPr indent="304800" algn="just"/>
            <a:r>
              <a:rPr lang="zh-CN" altLang="zh-CN" sz="2400" kern="100" dirty="0">
                <a:latin typeface="Times New Roman" panose="02020603050405020304" pitchFamily="18" charset="0"/>
                <a:ea typeface="宋体" panose="02010600030101010101" pitchFamily="2" charset="-122"/>
              </a:rPr>
              <a:t>在成功选课之后，在平时学习中请按照以下流程进行：</a:t>
            </a:r>
          </a:p>
          <a:p>
            <a:pPr indent="304800" algn="just"/>
            <a:r>
              <a:rPr lang="en-US" altLang="zh-CN" sz="2400" kern="100" dirty="0">
                <a:latin typeface="Times New Roman" panose="02020603050405020304" pitchFamily="18" charset="0"/>
                <a:ea typeface="宋体" panose="02010600030101010101" pitchFamily="2" charset="-122"/>
              </a:rPr>
              <a:t>1</a:t>
            </a:r>
            <a:r>
              <a:rPr lang="zh-CN" altLang="zh-CN" sz="2400" kern="100" dirty="0">
                <a:latin typeface="Times New Roman" panose="02020603050405020304" pitchFamily="18" charset="0"/>
                <a:ea typeface="宋体" panose="02010600030101010101" pitchFamily="2" charset="-122"/>
              </a:rPr>
              <a:t>、进入“大夏学堂”，在“我的课程”中点击“体育与健康”，进行学习即可。</a:t>
            </a:r>
          </a:p>
          <a:p>
            <a:pPr indent="304800" algn="just"/>
            <a:r>
              <a:rPr lang="en-US" altLang="zh-CN" sz="2400" kern="100" dirty="0">
                <a:latin typeface="Times New Roman" panose="02020603050405020304" pitchFamily="18" charset="0"/>
                <a:ea typeface="宋体" panose="02010600030101010101" pitchFamily="2" charset="-122"/>
              </a:rPr>
              <a:t>2</a:t>
            </a:r>
            <a:r>
              <a:rPr lang="zh-CN" altLang="zh-CN" sz="2400" kern="100" dirty="0">
                <a:latin typeface="Times New Roman" panose="02020603050405020304" pitchFamily="18" charset="0"/>
                <a:ea typeface="宋体" panose="02010600030101010101" pitchFamily="2" charset="-122"/>
              </a:rPr>
              <a:t>、请各位同学按照平台的相关要求进行学习，如浏览课件、完成作业、小测验、考试等。</a:t>
            </a:r>
          </a:p>
          <a:p>
            <a:pPr indent="304800" algn="just"/>
            <a:r>
              <a:rPr lang="en-US" altLang="zh-CN" sz="2400" kern="100" dirty="0">
                <a:latin typeface="Times New Roman" panose="02020603050405020304" pitchFamily="18" charset="0"/>
                <a:ea typeface="宋体" panose="02010600030101010101" pitchFamily="2" charset="-122"/>
              </a:rPr>
              <a:t>3</a:t>
            </a:r>
            <a:r>
              <a:rPr lang="zh-CN" altLang="zh-CN" sz="2400" kern="100" dirty="0">
                <a:latin typeface="Times New Roman" panose="02020603050405020304" pitchFamily="18" charset="0"/>
                <a:ea typeface="宋体" panose="02010600030101010101" pitchFamily="2" charset="-122"/>
              </a:rPr>
              <a:t>、我们在“体育与健康”课程主页的“课程简介”中已列出了</a:t>
            </a:r>
            <a:r>
              <a:rPr lang="zh-CN" altLang="zh-CN" sz="2400" b="1" u="sng" kern="100" dirty="0">
                <a:latin typeface="Times New Roman" panose="02020603050405020304" pitchFamily="18" charset="0"/>
                <a:ea typeface="宋体" panose="02010600030101010101" pitchFamily="2" charset="-122"/>
              </a:rPr>
              <a:t>本学期《体育与健康</a:t>
            </a:r>
            <a:r>
              <a:rPr lang="en-US" altLang="zh-CN" sz="2400" b="1" u="sng" kern="100" dirty="0">
                <a:latin typeface="Times New Roman" panose="02020603050405020304" pitchFamily="18" charset="0"/>
                <a:ea typeface="宋体" panose="02010600030101010101" pitchFamily="2" charset="-122"/>
              </a:rPr>
              <a:t>(</a:t>
            </a:r>
            <a:r>
              <a:rPr lang="zh-CN" altLang="zh-CN" sz="2400" b="1" u="sng" kern="100" dirty="0">
                <a:latin typeface="Times New Roman" panose="02020603050405020304" pitchFamily="18" charset="0"/>
                <a:ea typeface="宋体" panose="02010600030101010101" pitchFamily="2" charset="-122"/>
              </a:rPr>
              <a:t>慕课</a:t>
            </a:r>
            <a:r>
              <a:rPr lang="en-US" altLang="zh-CN" sz="2400" b="1" u="sng" kern="100" dirty="0">
                <a:latin typeface="Times New Roman" panose="02020603050405020304" pitchFamily="18" charset="0"/>
                <a:ea typeface="宋体" panose="02010600030101010101" pitchFamily="2" charset="-122"/>
              </a:rPr>
              <a:t>)</a:t>
            </a:r>
            <a:r>
              <a:rPr lang="zh-CN" altLang="zh-CN" sz="2400" b="1" u="sng" kern="100" dirty="0">
                <a:latin typeface="Times New Roman" panose="02020603050405020304" pitchFamily="18" charset="0"/>
                <a:ea typeface="宋体" panose="02010600030101010101" pitchFamily="2" charset="-122"/>
              </a:rPr>
              <a:t>》的授课大纲及时间表</a:t>
            </a:r>
            <a:r>
              <a:rPr lang="zh-CN" altLang="zh-CN" sz="2400" b="1" kern="100" dirty="0">
                <a:latin typeface="Times New Roman" panose="02020603050405020304" pitchFamily="18" charset="0"/>
                <a:ea typeface="宋体" panose="02010600030101010101" pitchFamily="2" charset="-122"/>
              </a:rPr>
              <a:t>，请同学们严格按照时间节点进行学习，务必在规定时间内完成测试和考试，以免错过时间影响您的最终成绩。</a:t>
            </a:r>
            <a:endParaRPr lang="zh-CN" altLang="zh-CN" sz="2400" kern="100" dirty="0">
              <a:latin typeface="Times New Roman" panose="02020603050405020304" pitchFamily="18" charset="0"/>
              <a:ea typeface="宋体" panose="02010600030101010101" pitchFamily="2" charset="-122"/>
            </a:endParaRPr>
          </a:p>
          <a:p>
            <a:pPr indent="306070" algn="just"/>
            <a:r>
              <a:rPr lang="en-US" altLang="zh-CN" sz="2400" b="1" kern="100" dirty="0">
                <a:latin typeface="Times New Roman" panose="02020603050405020304" pitchFamily="18" charset="0"/>
                <a:ea typeface="宋体" panose="02010600030101010101" pitchFamily="2" charset="-122"/>
              </a:rPr>
              <a:t>4</a:t>
            </a:r>
            <a:r>
              <a:rPr lang="zh-CN" altLang="zh-CN" sz="2400" b="1" kern="100" dirty="0">
                <a:latin typeface="Times New Roman" panose="02020603050405020304" pitchFamily="18" charset="0"/>
                <a:ea typeface="宋体" panose="02010600030101010101" pitchFamily="2" charset="-122"/>
              </a:rPr>
              <a:t>、</a:t>
            </a:r>
            <a:r>
              <a:rPr lang="zh-CN" altLang="zh-CN" sz="2400" b="1" u="sng" kern="100" dirty="0">
                <a:solidFill>
                  <a:srgbClr val="FF0000"/>
                </a:solidFill>
                <a:latin typeface="Times New Roman" panose="02020603050405020304" pitchFamily="18" charset="0"/>
                <a:ea typeface="宋体" panose="02010600030101010101" pitchFamily="2" charset="-122"/>
              </a:rPr>
              <a:t>在学习本课程过程中，建议不要使用手机学习，以避免出现异常情况。</a:t>
            </a:r>
            <a:endParaRPr lang="zh-CN" altLang="zh-CN" sz="2400" kern="100" dirty="0">
              <a:latin typeface="Times New Roman" panose="02020603050405020304" pitchFamily="18" charset="0"/>
              <a:ea typeface="宋体" panose="02010600030101010101" pitchFamily="2" charset="-122"/>
            </a:endParaRPr>
          </a:p>
          <a:p>
            <a:pPr indent="306070" algn="just"/>
            <a:r>
              <a:rPr lang="en-US" altLang="zh-CN" sz="2400" b="1" u="sng" kern="100" dirty="0">
                <a:latin typeface="Times New Roman" panose="02020603050405020304" pitchFamily="18" charset="0"/>
                <a:ea typeface="宋体" panose="02010600030101010101" pitchFamily="2" charset="-122"/>
              </a:rPr>
              <a:t>5</a:t>
            </a:r>
            <a:r>
              <a:rPr lang="zh-CN" altLang="zh-CN" sz="2400" b="1" u="sng" kern="100" dirty="0">
                <a:latin typeface="Times New Roman" panose="02020603050405020304" pitchFamily="18" charset="0"/>
                <a:ea typeface="宋体" panose="02010600030101010101" pitchFamily="2" charset="-122"/>
              </a:rPr>
              <a:t>、</a:t>
            </a:r>
            <a:r>
              <a:rPr lang="zh-CN" altLang="zh-CN" sz="2400" b="1" u="sng" kern="100" dirty="0">
                <a:solidFill>
                  <a:srgbClr val="FF0000"/>
                </a:solidFill>
                <a:latin typeface="Times New Roman" panose="02020603050405020304" pitchFamily="18" charset="0"/>
                <a:ea typeface="宋体" panose="02010600030101010101" pitchFamily="2" charset="-122"/>
              </a:rPr>
              <a:t>任何同学因不按照时间安排而造成的成绩损失，后果自负。</a:t>
            </a:r>
            <a:endParaRPr lang="zh-CN" altLang="zh-CN" sz="2400" kern="100" dirty="0">
              <a:latin typeface="Times New Roman" panose="02020603050405020304" pitchFamily="18" charset="0"/>
              <a:ea typeface="宋体" panose="02010600030101010101" pitchFamily="2" charset="-122"/>
            </a:endParaRPr>
          </a:p>
          <a:p>
            <a:endParaRPr lang="zh-CN" altLang="en-US" sz="2000" dirty="0"/>
          </a:p>
        </p:txBody>
      </p:sp>
    </p:spTree>
    <p:extLst>
      <p:ext uri="{BB962C8B-B14F-4D97-AF65-F5344CB8AC3E}">
        <p14:creationId xmlns:p14="http://schemas.microsoft.com/office/powerpoint/2010/main" val="2265297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97361" y="504039"/>
            <a:ext cx="8911687" cy="601722"/>
          </a:xfrm>
        </p:spPr>
        <p:txBody>
          <a:bodyPr>
            <a:normAutofit/>
          </a:bodyPr>
          <a:lstStyle/>
          <a:p>
            <a:r>
              <a:rPr lang="zh-CN" altLang="en-US" sz="2800" dirty="0"/>
              <a:t>三、基本要求</a:t>
            </a:r>
          </a:p>
        </p:txBody>
      </p:sp>
      <p:sp>
        <p:nvSpPr>
          <p:cNvPr id="3" name="内容占位符 2"/>
          <p:cNvSpPr>
            <a:spLocks noGrp="1"/>
          </p:cNvSpPr>
          <p:nvPr>
            <p:ph idx="1"/>
          </p:nvPr>
        </p:nvSpPr>
        <p:spPr>
          <a:xfrm>
            <a:off x="1828800" y="1225833"/>
            <a:ext cx="9675812" cy="5535185"/>
          </a:xfrm>
        </p:spPr>
        <p:txBody>
          <a:bodyPr>
            <a:normAutofit fontScale="85000" lnSpcReduction="10000"/>
          </a:bodyPr>
          <a:lstStyle/>
          <a:p>
            <a:pPr lvl="0" indent="306070" algn="just">
              <a:buClr>
                <a:srgbClr val="A53010"/>
              </a:buClr>
            </a:pPr>
            <a:r>
              <a:rPr lang="en-US" altLang="zh-CN" sz="2000" b="1" kern="100" dirty="0">
                <a:solidFill>
                  <a:prstClr val="black">
                    <a:lumMod val="75000"/>
                    <a:lumOff val="25000"/>
                  </a:prstClr>
                </a:solidFill>
                <a:latin typeface="Times New Roman" panose="02020603050405020304" pitchFamily="18" charset="0"/>
                <a:ea typeface="宋体" panose="02010600030101010101" pitchFamily="2" charset="-122"/>
              </a:rPr>
              <a:t>1</a:t>
            </a:r>
            <a:r>
              <a:rPr lang="zh-CN" altLang="zh-CN" sz="20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学生在学习《体育与健康</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慕课</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》时，主要采用课外网上自主学习的方式。</a:t>
            </a: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306070" algn="just">
              <a:buClr>
                <a:srgbClr val="A53010"/>
              </a:buClr>
            </a:pPr>
            <a:endParaRPr lang="zh-CN" altLang="zh-CN" sz="2400"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306070" algn="just">
              <a:buClr>
                <a:srgbClr val="A53010"/>
              </a:buClr>
            </a:pP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2</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、自</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2014</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级开始，我校所有大学生在大学四年期间必须学习《体育与健康</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慕</a:t>
            </a: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 </a:t>
            </a:r>
          </a:p>
          <a:p>
            <a:pPr lvl="0" indent="0" algn="just">
              <a:buClr>
                <a:srgbClr val="A53010"/>
              </a:buClr>
              <a:buNone/>
            </a:pP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课</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》，直到合格为止</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但强烈建议尽量在大一学完</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endParaRPr lang="zh-CN" altLang="zh-CN" sz="2400"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306070" algn="just">
              <a:buClr>
                <a:srgbClr val="A53010"/>
              </a:buClr>
            </a:pP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3</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、《体育与健康</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慕课</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》成绩将与公共体育课程的</a:t>
            </a:r>
            <a:r>
              <a:rPr lang="zh-CN" altLang="zh-CN" sz="2400" b="1" u="sng" kern="100" dirty="0">
                <a:solidFill>
                  <a:srgbClr val="FF0000"/>
                </a:solidFill>
                <a:latin typeface="Times New Roman" panose="02020603050405020304" pitchFamily="18" charset="0"/>
                <a:ea typeface="宋体" panose="02010600030101010101" pitchFamily="2" charset="-122"/>
              </a:rPr>
              <a:t>第</a:t>
            </a:r>
            <a:r>
              <a:rPr lang="en-US" altLang="zh-CN" sz="2400" b="1" u="sng" kern="100" dirty="0">
                <a:solidFill>
                  <a:srgbClr val="FF0000"/>
                </a:solidFill>
                <a:latin typeface="Times New Roman" panose="02020603050405020304" pitchFamily="18" charset="0"/>
                <a:ea typeface="宋体" panose="02010600030101010101" pitchFamily="2" charset="-122"/>
              </a:rPr>
              <a:t>4</a:t>
            </a:r>
            <a:r>
              <a:rPr lang="zh-CN" altLang="zh-CN" sz="2400" b="1" u="sng" kern="100" dirty="0">
                <a:solidFill>
                  <a:srgbClr val="FF0000"/>
                </a:solidFill>
                <a:latin typeface="Times New Roman" panose="02020603050405020304" pitchFamily="18" charset="0"/>
                <a:ea typeface="宋体" panose="02010600030101010101" pitchFamily="2" charset="-122"/>
              </a:rPr>
              <a:t>个学分</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挂钩，即如果学</a:t>
            </a: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生在获得第</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4</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个体育课学分时，慕课仍然不合格，学生将要重修该学期的体育课，</a:t>
            </a: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重修内容包括该学期的运动技能实践课和慕课两部分。</a:t>
            </a:r>
            <a:endPar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0" algn="just">
              <a:buClr>
                <a:srgbClr val="A53010"/>
              </a:buClr>
              <a:buNone/>
            </a:pPr>
            <a:endParaRPr lang="zh-CN" altLang="zh-CN" sz="2400" kern="100" dirty="0">
              <a:solidFill>
                <a:prstClr val="black">
                  <a:lumMod val="75000"/>
                  <a:lumOff val="25000"/>
                </a:prstClr>
              </a:solidFill>
              <a:latin typeface="Times New Roman" panose="02020603050405020304" pitchFamily="18" charset="0"/>
              <a:ea typeface="宋体" panose="02010600030101010101" pitchFamily="2" charset="-122"/>
            </a:endParaRPr>
          </a:p>
          <a:p>
            <a:pPr lvl="0" indent="306070" algn="just">
              <a:buClr>
                <a:srgbClr val="A53010"/>
              </a:buClr>
            </a:pP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4</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、留学生学习《体育与健康</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慕课</a:t>
            </a:r>
            <a:r>
              <a:rPr lang="en-US" altLang="zh-CN" sz="2400" b="1" kern="100" dirty="0">
                <a:solidFill>
                  <a:prstClr val="black">
                    <a:lumMod val="75000"/>
                    <a:lumOff val="25000"/>
                  </a:prstClr>
                </a:solidFill>
                <a:latin typeface="Times New Roman" panose="02020603050405020304" pitchFamily="18" charset="0"/>
                <a:ea typeface="宋体" panose="02010600030101010101" pitchFamily="2" charset="-122"/>
              </a:rPr>
              <a:t>)</a:t>
            </a:r>
            <a:r>
              <a:rPr lang="zh-CN" altLang="zh-CN" sz="2400" b="1" kern="100" dirty="0">
                <a:solidFill>
                  <a:prstClr val="black">
                    <a:lumMod val="75000"/>
                    <a:lumOff val="25000"/>
                  </a:prstClr>
                </a:solidFill>
                <a:latin typeface="Times New Roman" panose="02020603050405020304" pitchFamily="18" charset="0"/>
                <a:ea typeface="宋体" panose="02010600030101010101" pitchFamily="2" charset="-122"/>
              </a:rPr>
              <a:t>》采取自愿原则，不做硬性规定。</a:t>
            </a:r>
            <a:endParaRPr lang="zh-CN" altLang="zh-CN" sz="2400" kern="100" dirty="0">
              <a:solidFill>
                <a:prstClr val="black">
                  <a:lumMod val="75000"/>
                  <a:lumOff val="25000"/>
                </a:prstClr>
              </a:solidFill>
              <a:latin typeface="Times New Roman" panose="02020603050405020304" pitchFamily="18" charset="0"/>
              <a:ea typeface="宋体" panose="02010600030101010101" pitchFamily="2" charset="-122"/>
            </a:endParaRPr>
          </a:p>
          <a:p>
            <a:pPr marL="0" indent="0">
              <a:buNone/>
            </a:pPr>
            <a:endParaRPr lang="en-US" altLang="zh-CN" sz="2400" dirty="0"/>
          </a:p>
          <a:p>
            <a:pPr marL="0" indent="0">
              <a:buNone/>
            </a:pPr>
            <a:endParaRPr lang="en-US" altLang="zh-CN" sz="2400" dirty="0"/>
          </a:p>
          <a:p>
            <a:pPr marL="0" indent="0">
              <a:buNone/>
            </a:pPr>
            <a:endParaRPr lang="zh-CN" altLang="en-US" sz="2400" dirty="0"/>
          </a:p>
        </p:txBody>
      </p:sp>
    </p:spTree>
    <p:extLst>
      <p:ext uri="{BB962C8B-B14F-4D97-AF65-F5344CB8AC3E}">
        <p14:creationId xmlns:p14="http://schemas.microsoft.com/office/powerpoint/2010/main" val="4083489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体质健康测试实施</a:t>
            </a:r>
          </a:p>
        </p:txBody>
      </p:sp>
      <p:sp>
        <p:nvSpPr>
          <p:cNvPr id="3" name="内容占位符 2"/>
          <p:cNvSpPr>
            <a:spLocks noGrp="1"/>
          </p:cNvSpPr>
          <p:nvPr>
            <p:ph idx="1"/>
          </p:nvPr>
        </p:nvSpPr>
        <p:spPr>
          <a:xfrm>
            <a:off x="2589212" y="1496291"/>
            <a:ext cx="8915400" cy="5209309"/>
          </a:xfrm>
        </p:spPr>
        <p:txBody>
          <a:bodyPr>
            <a:noAutofit/>
          </a:bodyPr>
          <a:lstStyle/>
          <a:p>
            <a:pPr indent="304800"/>
            <a:r>
              <a:rPr lang="zh-CN" altLang="en-US" sz="2400" dirty="0"/>
              <a:t>根据教育部实施</a:t>
            </a:r>
            <a:r>
              <a:rPr lang="en-US" altLang="zh-CN" sz="2400" dirty="0"/>
              <a:t>《</a:t>
            </a:r>
            <a:r>
              <a:rPr lang="zh-CN" altLang="en-US" sz="2400" dirty="0"/>
              <a:t>国家学生体质健康标准</a:t>
            </a:r>
            <a:r>
              <a:rPr lang="en-US" altLang="zh-CN" sz="2400" dirty="0"/>
              <a:t>》</a:t>
            </a:r>
            <a:r>
              <a:rPr lang="zh-CN" altLang="en-US" sz="2400" dirty="0"/>
              <a:t>（</a:t>
            </a:r>
            <a:r>
              <a:rPr lang="en-US" altLang="zh-CN" sz="2400" dirty="0"/>
              <a:t>2014</a:t>
            </a:r>
            <a:r>
              <a:rPr lang="zh-CN" altLang="en-US" sz="2400" dirty="0"/>
              <a:t>版）测试的要求和我校公共体育俱乐部课程的开展情况，本学期的体质健康测试安排如下： </a:t>
            </a:r>
          </a:p>
          <a:p>
            <a:r>
              <a:rPr lang="zh-CN" altLang="en-US" sz="2400" b="1" dirty="0"/>
              <a:t> 一、测试时间及对象</a:t>
            </a:r>
            <a:r>
              <a:rPr lang="zh-CN" altLang="en-US" sz="2400" dirty="0"/>
              <a:t> </a:t>
            </a:r>
          </a:p>
          <a:p>
            <a:pPr indent="304800"/>
            <a:r>
              <a:rPr lang="zh-CN" altLang="en-US" sz="2400" dirty="0"/>
              <a:t>测试时间：</a:t>
            </a:r>
            <a:r>
              <a:rPr lang="en-US" altLang="zh-CN" sz="2400" dirty="0"/>
              <a:t>3</a:t>
            </a:r>
            <a:r>
              <a:rPr lang="zh-CN" altLang="en-US" sz="2400" dirty="0"/>
              <a:t>月中旬</a:t>
            </a:r>
            <a:r>
              <a:rPr lang="en-US" altLang="zh-CN" sz="2400" dirty="0"/>
              <a:t>-5</a:t>
            </a:r>
            <a:r>
              <a:rPr lang="zh-CN" altLang="en-US" sz="2400" dirty="0"/>
              <a:t>月中旬 </a:t>
            </a:r>
          </a:p>
          <a:p>
            <a:pPr indent="304800"/>
            <a:r>
              <a:rPr lang="zh-CN" altLang="en-US" sz="2400" dirty="0"/>
              <a:t>测试对象：修读体育课学生；其它年级重测、补测学生 </a:t>
            </a:r>
          </a:p>
          <a:p>
            <a:pPr indent="304800"/>
            <a:r>
              <a:rPr lang="zh-CN" altLang="en-US" sz="2400" dirty="0"/>
              <a:t>说明：测试对象包含在籍在校的本科生（含交流生）。免测对象包括：留学生（修读体育课程的除外）；保健班学生；申请免测并审核通过的学生。 </a:t>
            </a:r>
          </a:p>
          <a:p>
            <a:endParaRPr lang="zh-CN" altLang="en-US" sz="2400" dirty="0"/>
          </a:p>
        </p:txBody>
      </p:sp>
    </p:spTree>
    <p:extLst>
      <p:ext uri="{BB962C8B-B14F-4D97-AF65-F5344CB8AC3E}">
        <p14:creationId xmlns:p14="http://schemas.microsoft.com/office/powerpoint/2010/main" val="213970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A1F7936-7559-4A71-93BB-736C70741D79}"/>
              </a:ext>
            </a:extLst>
          </p:cNvPr>
          <p:cNvSpPr>
            <a:spLocks noGrp="1"/>
          </p:cNvSpPr>
          <p:nvPr>
            <p:ph idx="1"/>
          </p:nvPr>
        </p:nvSpPr>
        <p:spPr>
          <a:xfrm>
            <a:off x="2589212" y="1000125"/>
            <a:ext cx="8915400" cy="5705475"/>
          </a:xfrm>
        </p:spPr>
        <p:txBody>
          <a:bodyPr>
            <a:normAutofit/>
          </a:bodyPr>
          <a:lstStyle/>
          <a:p>
            <a:pPr lvl="0">
              <a:buClr>
                <a:srgbClr val="A53010"/>
              </a:buClr>
            </a:pPr>
            <a:r>
              <a:rPr lang="zh-CN" altLang="en-US" sz="2400" b="1" dirty="0">
                <a:solidFill>
                  <a:prstClr val="black">
                    <a:lumMod val="75000"/>
                    <a:lumOff val="25000"/>
                  </a:prstClr>
                </a:solidFill>
              </a:rPr>
              <a:t> 二、测试地点</a:t>
            </a:r>
            <a:r>
              <a:rPr lang="zh-CN" altLang="en-US" sz="2400" dirty="0">
                <a:solidFill>
                  <a:prstClr val="black">
                    <a:lumMod val="75000"/>
                    <a:lumOff val="25000"/>
                  </a:prstClr>
                </a:solidFill>
              </a:rPr>
              <a:t> </a:t>
            </a:r>
          </a:p>
          <a:p>
            <a:pPr lvl="0" indent="304800">
              <a:buClr>
                <a:srgbClr val="A53010"/>
              </a:buClr>
            </a:pPr>
            <a:r>
              <a:rPr lang="zh-CN" altLang="en-US" sz="2400" dirty="0">
                <a:solidFill>
                  <a:prstClr val="black">
                    <a:lumMod val="75000"/>
                    <a:lumOff val="25000"/>
                  </a:prstClr>
                </a:solidFill>
              </a:rPr>
              <a:t>闵行校区：校田径场；体育馆二楼体质测试中心（武术房内） </a:t>
            </a:r>
          </a:p>
          <a:p>
            <a:pPr lvl="0" indent="304800">
              <a:buClr>
                <a:srgbClr val="A53010"/>
              </a:buClr>
            </a:pPr>
            <a:r>
              <a:rPr lang="zh-CN" altLang="en-US" sz="2400" dirty="0">
                <a:solidFill>
                  <a:prstClr val="black">
                    <a:lumMod val="75000"/>
                    <a:lumOff val="25000"/>
                  </a:prstClr>
                </a:solidFill>
              </a:rPr>
              <a:t>普陀校区：校共青场；大学生活动中心一楼（近网球场） </a:t>
            </a:r>
          </a:p>
          <a:p>
            <a:pPr lvl="0">
              <a:buClr>
                <a:srgbClr val="A53010"/>
              </a:buClr>
            </a:pPr>
            <a:r>
              <a:rPr lang="zh-CN" altLang="en-US" sz="2400" b="1" dirty="0">
                <a:solidFill>
                  <a:prstClr val="black">
                    <a:lumMod val="75000"/>
                    <a:lumOff val="25000"/>
                  </a:prstClr>
                </a:solidFill>
              </a:rPr>
              <a:t> 三、测试项目和组织</a:t>
            </a:r>
            <a:r>
              <a:rPr lang="zh-CN" altLang="en-US" sz="2400" dirty="0">
                <a:solidFill>
                  <a:prstClr val="black">
                    <a:lumMod val="75000"/>
                    <a:lumOff val="25000"/>
                  </a:prstClr>
                </a:solidFill>
              </a:rPr>
              <a:t> </a:t>
            </a:r>
          </a:p>
          <a:p>
            <a:pPr lvl="0" indent="304800">
              <a:buClr>
                <a:srgbClr val="A53010"/>
              </a:buClr>
            </a:pPr>
            <a:r>
              <a:rPr lang="zh-CN" altLang="en-US" sz="2400" dirty="0">
                <a:solidFill>
                  <a:prstClr val="black">
                    <a:lumMod val="75000"/>
                    <a:lumOff val="25000"/>
                  </a:prstClr>
                </a:solidFill>
              </a:rPr>
              <a:t>课内项目：男生（</a:t>
            </a:r>
            <a:r>
              <a:rPr lang="en-US" altLang="zh-CN" sz="2400" dirty="0">
                <a:solidFill>
                  <a:prstClr val="black">
                    <a:lumMod val="75000"/>
                    <a:lumOff val="25000"/>
                  </a:prstClr>
                </a:solidFill>
              </a:rPr>
              <a:t>50</a:t>
            </a:r>
            <a:r>
              <a:rPr lang="zh-CN" altLang="en-US" sz="2400" dirty="0">
                <a:solidFill>
                  <a:prstClr val="black">
                    <a:lumMod val="75000"/>
                    <a:lumOff val="25000"/>
                  </a:prstClr>
                </a:solidFill>
              </a:rPr>
              <a:t>米、</a:t>
            </a:r>
            <a:r>
              <a:rPr lang="en-US" altLang="zh-CN" sz="2400" dirty="0">
                <a:solidFill>
                  <a:prstClr val="black">
                    <a:lumMod val="75000"/>
                    <a:lumOff val="25000"/>
                  </a:prstClr>
                </a:solidFill>
              </a:rPr>
              <a:t>1000</a:t>
            </a:r>
            <a:r>
              <a:rPr lang="zh-CN" altLang="en-US" sz="2400" dirty="0">
                <a:solidFill>
                  <a:prstClr val="black">
                    <a:lumMod val="75000"/>
                    <a:lumOff val="25000"/>
                  </a:prstClr>
                </a:solidFill>
              </a:rPr>
              <a:t>米、引体向上）；女生（</a:t>
            </a:r>
            <a:r>
              <a:rPr lang="en-US" altLang="zh-CN" sz="2400" dirty="0">
                <a:solidFill>
                  <a:prstClr val="black">
                    <a:lumMod val="75000"/>
                    <a:lumOff val="25000"/>
                  </a:prstClr>
                </a:solidFill>
              </a:rPr>
              <a:t>50</a:t>
            </a:r>
            <a:r>
              <a:rPr lang="zh-CN" altLang="en-US" sz="2400" dirty="0">
                <a:solidFill>
                  <a:prstClr val="black">
                    <a:lumMod val="75000"/>
                    <a:lumOff val="25000"/>
                  </a:prstClr>
                </a:solidFill>
              </a:rPr>
              <a:t>米、</a:t>
            </a:r>
            <a:r>
              <a:rPr lang="en-US" altLang="zh-CN" sz="2400" dirty="0">
                <a:solidFill>
                  <a:prstClr val="black">
                    <a:lumMod val="75000"/>
                    <a:lumOff val="25000"/>
                  </a:prstClr>
                </a:solidFill>
              </a:rPr>
              <a:t>800</a:t>
            </a:r>
            <a:r>
              <a:rPr lang="zh-CN" altLang="en-US" sz="2400" dirty="0">
                <a:solidFill>
                  <a:prstClr val="black">
                    <a:lumMod val="75000"/>
                    <a:lumOff val="25000"/>
                  </a:prstClr>
                </a:solidFill>
              </a:rPr>
              <a:t>米、仰卧起坐） </a:t>
            </a:r>
          </a:p>
          <a:p>
            <a:pPr lvl="0" indent="304800">
              <a:buClr>
                <a:srgbClr val="A53010"/>
              </a:buClr>
            </a:pPr>
            <a:r>
              <a:rPr lang="zh-CN" altLang="en-US" sz="2400" dirty="0">
                <a:solidFill>
                  <a:prstClr val="black">
                    <a:lumMod val="75000"/>
                    <a:lumOff val="25000"/>
                  </a:prstClr>
                </a:solidFill>
              </a:rPr>
              <a:t>课外项目：身高、体重、肺活量、坐位体前屈、立定跳远 </a:t>
            </a:r>
          </a:p>
          <a:p>
            <a:pPr lvl="0" indent="304800">
              <a:buClr>
                <a:srgbClr val="A53010"/>
              </a:buClr>
            </a:pPr>
            <a:r>
              <a:rPr lang="zh-CN" altLang="en-US" sz="2400" dirty="0">
                <a:solidFill>
                  <a:prstClr val="black">
                    <a:lumMod val="75000"/>
                    <a:lumOff val="25000"/>
                  </a:prstClr>
                </a:solidFill>
              </a:rPr>
              <a:t>课内项目由任课教师负责测试，课外项目经预约由体测中心负责测试。本学期未修体育课的同学可在后续选课同时测试。 </a:t>
            </a:r>
          </a:p>
          <a:p>
            <a:endParaRPr lang="zh-CN" altLang="en-US" dirty="0"/>
          </a:p>
        </p:txBody>
      </p:sp>
    </p:spTree>
    <p:extLst>
      <p:ext uri="{BB962C8B-B14F-4D97-AF65-F5344CB8AC3E}">
        <p14:creationId xmlns:p14="http://schemas.microsoft.com/office/powerpoint/2010/main" val="893874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89211" y="561975"/>
            <a:ext cx="9231313" cy="6494607"/>
          </a:xfrm>
        </p:spPr>
        <p:txBody>
          <a:bodyPr>
            <a:normAutofit fontScale="92500"/>
          </a:bodyPr>
          <a:lstStyle/>
          <a:p>
            <a:pPr lvl="0">
              <a:buClr>
                <a:srgbClr val="A53010"/>
              </a:buClr>
            </a:pPr>
            <a:r>
              <a:rPr lang="zh-CN" altLang="en-US" sz="2400" b="1" dirty="0">
                <a:solidFill>
                  <a:prstClr val="black">
                    <a:lumMod val="75000"/>
                    <a:lumOff val="25000"/>
                  </a:prstClr>
                </a:solidFill>
              </a:rPr>
              <a:t> 四、测试预约</a:t>
            </a:r>
            <a:r>
              <a:rPr lang="zh-CN" altLang="en-US" sz="2400" dirty="0">
                <a:solidFill>
                  <a:prstClr val="black">
                    <a:lumMod val="75000"/>
                    <a:lumOff val="25000"/>
                  </a:prstClr>
                </a:solidFill>
              </a:rPr>
              <a:t> </a:t>
            </a:r>
          </a:p>
          <a:p>
            <a:pPr lvl="0" indent="304800">
              <a:buClr>
                <a:srgbClr val="A53010"/>
              </a:buClr>
            </a:pPr>
            <a:r>
              <a:rPr lang="zh-CN" altLang="en-US" sz="2400" dirty="0">
                <a:solidFill>
                  <a:prstClr val="black">
                    <a:lumMod val="75000"/>
                    <a:lumOff val="25000"/>
                  </a:prstClr>
                </a:solidFill>
              </a:rPr>
              <a:t>学生可用公共数据库账号通过登录“华东师范大学公体俱乐部教学平台”进行测试时间的预约。网址：</a:t>
            </a:r>
            <a:r>
              <a:rPr lang="en-US" altLang="zh-CN" sz="2400" dirty="0">
                <a:solidFill>
                  <a:prstClr val="black">
                    <a:lumMod val="75000"/>
                    <a:lumOff val="25000"/>
                  </a:prstClr>
                </a:solidFill>
                <a:hlinkClick r:id="rId2">
                  <a:extLst>
                    <a:ext uri="{A12FA001-AC4F-418D-AE19-62706E023703}">
                      <ahyp:hlinkClr xmlns:ahyp="http://schemas.microsoft.com/office/drawing/2018/hyperlinkcolor" val="tx"/>
                    </a:ext>
                  </a:extLst>
                </a:hlinkClick>
              </a:rPr>
              <a:t>http://peclub.ecnu.edu.cn/</a:t>
            </a:r>
            <a:r>
              <a:rPr lang="zh-CN" altLang="en-US" sz="2400" dirty="0">
                <a:solidFill>
                  <a:prstClr val="black">
                    <a:lumMod val="75000"/>
                    <a:lumOff val="25000"/>
                  </a:prstClr>
                </a:solidFill>
              </a:rPr>
              <a:t>；测试前一周开放预约（测试时间一般为教学周第</a:t>
            </a:r>
            <a:r>
              <a:rPr lang="en-US" altLang="zh-CN" sz="2400" dirty="0">
                <a:solidFill>
                  <a:prstClr val="black">
                    <a:lumMod val="75000"/>
                    <a:lumOff val="25000"/>
                  </a:prstClr>
                </a:solidFill>
              </a:rPr>
              <a:t>7~16</a:t>
            </a:r>
            <a:r>
              <a:rPr lang="zh-CN" altLang="en-US" sz="2400" dirty="0">
                <a:solidFill>
                  <a:prstClr val="black">
                    <a:lumMod val="75000"/>
                    <a:lumOff val="25000"/>
                  </a:prstClr>
                </a:solidFill>
              </a:rPr>
              <a:t>周，闵行校区在周一</a:t>
            </a:r>
            <a:r>
              <a:rPr lang="en-US" altLang="zh-CN" sz="2400" dirty="0">
                <a:solidFill>
                  <a:prstClr val="black">
                    <a:lumMod val="75000"/>
                    <a:lumOff val="25000"/>
                  </a:prstClr>
                </a:solidFill>
              </a:rPr>
              <a:t>~</a:t>
            </a:r>
            <a:r>
              <a:rPr lang="zh-CN" altLang="en-US" sz="2400" dirty="0">
                <a:solidFill>
                  <a:prstClr val="black">
                    <a:lumMod val="75000"/>
                    <a:lumOff val="25000"/>
                  </a:prstClr>
                </a:solidFill>
              </a:rPr>
              <a:t>周五课外时间预约测试；中北校区在</a:t>
            </a:r>
            <a:r>
              <a:rPr lang="en-US" altLang="zh-CN" sz="2400" dirty="0">
                <a:solidFill>
                  <a:prstClr val="black">
                    <a:lumMod val="75000"/>
                    <a:lumOff val="25000"/>
                  </a:prstClr>
                </a:solidFill>
              </a:rPr>
              <a:t>12~15</a:t>
            </a:r>
            <a:r>
              <a:rPr lang="zh-CN" altLang="en-US" sz="2400" dirty="0">
                <a:solidFill>
                  <a:prstClr val="black">
                    <a:lumMod val="75000"/>
                    <a:lumOff val="25000"/>
                  </a:prstClr>
                </a:solidFill>
              </a:rPr>
              <a:t>周双休日预约测试）。每位同学只能预约一个时间段。预约或取消预约须提前</a:t>
            </a:r>
            <a:r>
              <a:rPr lang="en-US" altLang="zh-CN" sz="2400" dirty="0">
                <a:solidFill>
                  <a:prstClr val="black">
                    <a:lumMod val="75000"/>
                    <a:lumOff val="25000"/>
                  </a:prstClr>
                </a:solidFill>
              </a:rPr>
              <a:t>12</a:t>
            </a:r>
            <a:r>
              <a:rPr lang="zh-CN" altLang="en-US" sz="2400" dirty="0">
                <a:solidFill>
                  <a:prstClr val="black">
                    <a:lumMod val="75000"/>
                    <a:lumOff val="25000"/>
                  </a:prstClr>
                </a:solidFill>
              </a:rPr>
              <a:t>小时，逾期未参加测试需发送邮件说明，经体测中心取消预约后方能重新预约。 </a:t>
            </a:r>
          </a:p>
          <a:p>
            <a:pPr lvl="0">
              <a:buClr>
                <a:srgbClr val="A53010"/>
              </a:buClr>
            </a:pPr>
            <a:r>
              <a:rPr lang="zh-CN" altLang="en-US" sz="2400" b="1" dirty="0">
                <a:solidFill>
                  <a:prstClr val="black">
                    <a:lumMod val="75000"/>
                    <a:lumOff val="25000"/>
                  </a:prstClr>
                </a:solidFill>
              </a:rPr>
              <a:t> 五、成绩构成及查询</a:t>
            </a:r>
            <a:r>
              <a:rPr lang="zh-CN" altLang="en-US" sz="2400" dirty="0">
                <a:solidFill>
                  <a:prstClr val="black">
                    <a:lumMod val="75000"/>
                    <a:lumOff val="25000"/>
                  </a:prstClr>
                </a:solidFill>
              </a:rPr>
              <a:t> </a:t>
            </a:r>
          </a:p>
          <a:p>
            <a:pPr lvl="0" indent="304800">
              <a:buClr>
                <a:srgbClr val="A53010"/>
              </a:buClr>
            </a:pPr>
            <a:r>
              <a:rPr lang="en-US" altLang="zh-CN" sz="2400" dirty="0">
                <a:solidFill>
                  <a:prstClr val="black">
                    <a:lumMod val="75000"/>
                    <a:lumOff val="25000"/>
                  </a:prstClr>
                </a:solidFill>
              </a:rPr>
              <a:t>1.</a:t>
            </a:r>
            <a:r>
              <a:rPr lang="zh-CN" altLang="en-US" sz="2400" dirty="0">
                <a:solidFill>
                  <a:prstClr val="black">
                    <a:lumMod val="75000"/>
                    <a:lumOff val="25000"/>
                  </a:prstClr>
                </a:solidFill>
              </a:rPr>
              <a:t>体测成绩占体育课成绩的</a:t>
            </a:r>
            <a:r>
              <a:rPr lang="en-US" altLang="zh-CN" sz="2400" dirty="0">
                <a:solidFill>
                  <a:prstClr val="black">
                    <a:lumMod val="75000"/>
                    <a:lumOff val="25000"/>
                  </a:prstClr>
                </a:solidFill>
              </a:rPr>
              <a:t>30%</a:t>
            </a:r>
            <a:r>
              <a:rPr lang="zh-CN" altLang="en-US" sz="2400" dirty="0">
                <a:solidFill>
                  <a:prstClr val="black">
                    <a:lumMod val="75000"/>
                    <a:lumOff val="25000"/>
                  </a:prstClr>
                </a:solidFill>
              </a:rPr>
              <a:t>（课内</a:t>
            </a:r>
            <a:r>
              <a:rPr lang="en-US" altLang="zh-CN" sz="2400" dirty="0">
                <a:solidFill>
                  <a:prstClr val="black">
                    <a:lumMod val="75000"/>
                    <a:lumOff val="25000"/>
                  </a:prstClr>
                </a:solidFill>
              </a:rPr>
              <a:t>15%</a:t>
            </a:r>
            <a:r>
              <a:rPr lang="zh-CN" altLang="en-US" sz="2400" dirty="0">
                <a:solidFill>
                  <a:prstClr val="black">
                    <a:lumMod val="75000"/>
                    <a:lumOff val="25000"/>
                  </a:prstClr>
                </a:solidFill>
              </a:rPr>
              <a:t>，课外</a:t>
            </a:r>
            <a:r>
              <a:rPr lang="en-US" altLang="zh-CN" sz="2400" dirty="0">
                <a:solidFill>
                  <a:prstClr val="black">
                    <a:lumMod val="75000"/>
                    <a:lumOff val="25000"/>
                  </a:prstClr>
                </a:solidFill>
              </a:rPr>
              <a:t>15%</a:t>
            </a:r>
            <a:r>
              <a:rPr lang="zh-CN" altLang="en-US" sz="2400" dirty="0">
                <a:solidFill>
                  <a:prstClr val="black">
                    <a:lumMod val="75000"/>
                    <a:lumOff val="25000"/>
                  </a:prstClr>
                </a:solidFill>
              </a:rPr>
              <a:t>）。 </a:t>
            </a:r>
          </a:p>
          <a:p>
            <a:pPr lvl="0" indent="304800">
              <a:buClr>
                <a:srgbClr val="A53010"/>
              </a:buClr>
            </a:pPr>
            <a:r>
              <a:rPr lang="en-US" altLang="zh-CN" sz="2400" dirty="0">
                <a:solidFill>
                  <a:prstClr val="black">
                    <a:lumMod val="75000"/>
                    <a:lumOff val="25000"/>
                  </a:prstClr>
                </a:solidFill>
              </a:rPr>
              <a:t>2.</a:t>
            </a:r>
            <a:r>
              <a:rPr lang="zh-CN" altLang="en-US" sz="2400" dirty="0">
                <a:solidFill>
                  <a:prstClr val="black">
                    <a:lumMod val="75000"/>
                    <a:lumOff val="25000"/>
                  </a:prstClr>
                </a:solidFill>
              </a:rPr>
              <a:t>课外测试项目每自然年度（自</a:t>
            </a:r>
            <a:r>
              <a:rPr lang="en-US" altLang="zh-CN" sz="2400" dirty="0">
                <a:solidFill>
                  <a:prstClr val="black">
                    <a:lumMod val="75000"/>
                    <a:lumOff val="25000"/>
                  </a:prstClr>
                </a:solidFill>
              </a:rPr>
              <a:t>1</a:t>
            </a:r>
            <a:r>
              <a:rPr lang="zh-CN" altLang="en-US" sz="2400" dirty="0">
                <a:solidFill>
                  <a:prstClr val="black">
                    <a:lumMod val="75000"/>
                    <a:lumOff val="25000"/>
                  </a:prstClr>
                </a:solidFill>
              </a:rPr>
              <a:t>月</a:t>
            </a:r>
            <a:r>
              <a:rPr lang="en-US" altLang="zh-CN" sz="2400" dirty="0">
                <a:solidFill>
                  <a:prstClr val="black">
                    <a:lumMod val="75000"/>
                    <a:lumOff val="25000"/>
                  </a:prstClr>
                </a:solidFill>
              </a:rPr>
              <a:t>~12</a:t>
            </a:r>
            <a:r>
              <a:rPr lang="zh-CN" altLang="en-US" sz="2400" dirty="0">
                <a:solidFill>
                  <a:prstClr val="black">
                    <a:lumMod val="75000"/>
                    <a:lumOff val="25000"/>
                  </a:prstClr>
                </a:solidFill>
              </a:rPr>
              <a:t>月为周期）测试一次，上半年测试的数据可以沿用至下半年。 </a:t>
            </a:r>
          </a:p>
          <a:p>
            <a:pPr lvl="0" indent="304800">
              <a:buClr>
                <a:srgbClr val="A53010"/>
              </a:buClr>
            </a:pPr>
            <a:r>
              <a:rPr lang="en-US" altLang="zh-CN" sz="2400" dirty="0">
                <a:solidFill>
                  <a:prstClr val="black">
                    <a:lumMod val="75000"/>
                    <a:lumOff val="25000"/>
                  </a:prstClr>
                </a:solidFill>
              </a:rPr>
              <a:t>3.</a:t>
            </a:r>
            <a:r>
              <a:rPr lang="zh-CN" altLang="en-US" sz="2400" dirty="0">
                <a:solidFill>
                  <a:prstClr val="black">
                    <a:lumMod val="75000"/>
                    <a:lumOff val="25000"/>
                  </a:prstClr>
                </a:solidFill>
              </a:rPr>
              <a:t>课内项目在选修体育课期间每学期都需测试。 </a:t>
            </a:r>
          </a:p>
          <a:p>
            <a:pPr lvl="0" indent="304800">
              <a:buClr>
                <a:srgbClr val="A53010"/>
              </a:buClr>
            </a:pPr>
            <a:r>
              <a:rPr lang="en-US" altLang="zh-CN" sz="2400" dirty="0">
                <a:solidFill>
                  <a:prstClr val="black">
                    <a:lumMod val="75000"/>
                    <a:lumOff val="25000"/>
                  </a:prstClr>
                </a:solidFill>
              </a:rPr>
              <a:t>4.</a:t>
            </a:r>
            <a:r>
              <a:rPr lang="zh-CN" altLang="en-US" sz="2400" dirty="0">
                <a:solidFill>
                  <a:prstClr val="black">
                    <a:lumMod val="75000"/>
                    <a:lumOff val="25000"/>
                  </a:prstClr>
                </a:solidFill>
              </a:rPr>
              <a:t>每年体测总成绩将提取上下半年的课内外的最佳测试成绩，该成绩可能与评奖评优以及毕业挂钩。 </a:t>
            </a:r>
          </a:p>
          <a:p>
            <a:pPr lvl="0" indent="304800">
              <a:buClr>
                <a:srgbClr val="A53010"/>
              </a:buClr>
            </a:pPr>
            <a:r>
              <a:rPr lang="en-US" altLang="zh-CN" sz="2400" dirty="0">
                <a:solidFill>
                  <a:prstClr val="black">
                    <a:lumMod val="75000"/>
                    <a:lumOff val="25000"/>
                  </a:prstClr>
                </a:solidFill>
              </a:rPr>
              <a:t>5.</a:t>
            </a:r>
            <a:r>
              <a:rPr lang="zh-CN" altLang="en-US" sz="2400" dirty="0">
                <a:solidFill>
                  <a:prstClr val="black">
                    <a:lumMod val="75000"/>
                    <a:lumOff val="25000"/>
                  </a:prstClr>
                </a:solidFill>
              </a:rPr>
              <a:t>个人每学期成绩或年度总成绩可以在校公体俱乐部教学平台进行查询。 </a:t>
            </a:r>
          </a:p>
          <a:p>
            <a:pPr marL="0" indent="0">
              <a:lnSpc>
                <a:spcPct val="150000"/>
              </a:lnSpc>
              <a:buNone/>
            </a:pPr>
            <a:endParaRPr lang="zh-CN" altLang="en-US" sz="2000" dirty="0"/>
          </a:p>
        </p:txBody>
      </p:sp>
      <p:sp>
        <p:nvSpPr>
          <p:cNvPr id="4" name="矩形 3"/>
          <p:cNvSpPr/>
          <p:nvPr/>
        </p:nvSpPr>
        <p:spPr>
          <a:xfrm>
            <a:off x="3048000" y="-2295644"/>
            <a:ext cx="6096000" cy="369332"/>
          </a:xfrm>
          <a:prstGeom prst="rect">
            <a:avLst/>
          </a:prstGeom>
        </p:spPr>
        <p:txBody>
          <a:bodyPr>
            <a:spAutoFit/>
          </a:bodyPr>
          <a:lstStyle/>
          <a:p>
            <a:r>
              <a:rPr lang="zh-CN" altLang="zh-CN" dirty="0"/>
              <a:t>。</a:t>
            </a:r>
          </a:p>
        </p:txBody>
      </p:sp>
    </p:spTree>
    <p:extLst>
      <p:ext uri="{BB962C8B-B14F-4D97-AF65-F5344CB8AC3E}">
        <p14:creationId xmlns:p14="http://schemas.microsoft.com/office/powerpoint/2010/main" val="4205351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66982" y="942109"/>
            <a:ext cx="10137630" cy="5915891"/>
          </a:xfrm>
        </p:spPr>
        <p:txBody>
          <a:bodyPr>
            <a:normAutofit lnSpcReduction="10000"/>
          </a:bodyPr>
          <a:lstStyle/>
          <a:p>
            <a:pPr lvl="0">
              <a:buClr>
                <a:srgbClr val="A53010"/>
              </a:buClr>
            </a:pPr>
            <a:r>
              <a:rPr lang="zh-CN" altLang="en-US" sz="2800" b="1" dirty="0">
                <a:solidFill>
                  <a:prstClr val="black">
                    <a:lumMod val="75000"/>
                    <a:lumOff val="25000"/>
                  </a:prstClr>
                </a:solidFill>
              </a:rPr>
              <a:t>六、注意事项</a:t>
            </a:r>
            <a:r>
              <a:rPr lang="zh-CN" altLang="en-US" sz="2800" dirty="0">
                <a:solidFill>
                  <a:prstClr val="black">
                    <a:lumMod val="75000"/>
                    <a:lumOff val="25000"/>
                  </a:prstClr>
                </a:solidFill>
              </a:rPr>
              <a:t> </a:t>
            </a:r>
          </a:p>
          <a:p>
            <a:pPr lvl="0" indent="304800">
              <a:buClr>
                <a:srgbClr val="A53010"/>
              </a:buClr>
            </a:pPr>
            <a:r>
              <a:rPr lang="en-US" altLang="zh-CN" sz="2800" dirty="0">
                <a:solidFill>
                  <a:prstClr val="black">
                    <a:lumMod val="75000"/>
                    <a:lumOff val="25000"/>
                  </a:prstClr>
                </a:solidFill>
              </a:rPr>
              <a:t>1.</a:t>
            </a:r>
            <a:r>
              <a:rPr lang="zh-CN" altLang="en-US" sz="2800" dirty="0">
                <a:solidFill>
                  <a:prstClr val="black">
                    <a:lumMod val="75000"/>
                    <a:lumOff val="25000"/>
                  </a:prstClr>
                </a:solidFill>
              </a:rPr>
              <a:t>需纸质版成绩证明的交流生可直接联系体测中心。 </a:t>
            </a:r>
          </a:p>
          <a:p>
            <a:pPr lvl="0" indent="304800">
              <a:buClr>
                <a:srgbClr val="A53010"/>
              </a:buClr>
            </a:pPr>
            <a:r>
              <a:rPr lang="en-US" altLang="zh-CN" sz="2800" dirty="0">
                <a:solidFill>
                  <a:prstClr val="black">
                    <a:lumMod val="75000"/>
                    <a:lumOff val="25000"/>
                  </a:prstClr>
                </a:solidFill>
              </a:rPr>
              <a:t>2.</a:t>
            </a:r>
            <a:r>
              <a:rPr lang="zh-CN" altLang="en-US" sz="2800" dirty="0">
                <a:solidFill>
                  <a:prstClr val="black">
                    <a:lumMod val="75000"/>
                    <a:lumOff val="25000"/>
                  </a:prstClr>
                </a:solidFill>
              </a:rPr>
              <a:t>申请免测需提供：</a:t>
            </a:r>
            <a:r>
              <a:rPr lang="en-US" altLang="zh-CN" sz="2800" dirty="0">
                <a:solidFill>
                  <a:prstClr val="black">
                    <a:lumMod val="75000"/>
                    <a:lumOff val="25000"/>
                  </a:prstClr>
                </a:solidFill>
              </a:rPr>
              <a:t>1.</a:t>
            </a:r>
            <a:r>
              <a:rPr lang="zh-CN" altLang="en-US" sz="2800" dirty="0">
                <a:solidFill>
                  <a:prstClr val="black">
                    <a:lumMod val="75000"/>
                    <a:lumOff val="25000"/>
                  </a:prstClr>
                </a:solidFill>
              </a:rPr>
              <a:t>相关证明；</a:t>
            </a:r>
            <a:r>
              <a:rPr lang="en-US" altLang="zh-CN" sz="2800" dirty="0">
                <a:solidFill>
                  <a:prstClr val="black">
                    <a:lumMod val="75000"/>
                    <a:lumOff val="25000"/>
                  </a:prstClr>
                </a:solidFill>
              </a:rPr>
              <a:t>2.</a:t>
            </a:r>
            <a:r>
              <a:rPr lang="zh-CN" altLang="en-US" sz="2800" dirty="0">
                <a:solidFill>
                  <a:prstClr val="black">
                    <a:lumMod val="75000"/>
                    <a:lumOff val="25000"/>
                  </a:prstClr>
                </a:solidFill>
              </a:rPr>
              <a:t>免测申请单，需任课教师签字。免测成绩将在备注栏显示“免测”字样，且体测成绩最高分记为</a:t>
            </a:r>
            <a:r>
              <a:rPr lang="en-US" altLang="zh-CN" sz="2800" dirty="0">
                <a:solidFill>
                  <a:prstClr val="black">
                    <a:lumMod val="75000"/>
                    <a:lumOff val="25000"/>
                  </a:prstClr>
                </a:solidFill>
              </a:rPr>
              <a:t>60</a:t>
            </a:r>
            <a:r>
              <a:rPr lang="zh-CN" altLang="en-US" sz="2800" dirty="0">
                <a:solidFill>
                  <a:prstClr val="black">
                    <a:lumMod val="75000"/>
                    <a:lumOff val="25000"/>
                  </a:prstClr>
                </a:solidFill>
              </a:rPr>
              <a:t>分。（免测申请单可向体测中心领取，或从</a:t>
            </a:r>
            <a:r>
              <a:rPr lang="en-US" altLang="zh-CN" sz="2800" dirty="0">
                <a:solidFill>
                  <a:prstClr val="black">
                    <a:lumMod val="75000"/>
                    <a:lumOff val="25000"/>
                  </a:prstClr>
                </a:solidFill>
              </a:rPr>
              <a:t>http://peclub.ecnu.edu.cn/</a:t>
            </a:r>
            <a:r>
              <a:rPr lang="zh-CN" altLang="en-US" sz="2800" dirty="0">
                <a:solidFill>
                  <a:prstClr val="black">
                    <a:lumMod val="75000"/>
                    <a:lumOff val="25000"/>
                  </a:prstClr>
                </a:solidFill>
              </a:rPr>
              <a:t>规章制度栏目中下载。） </a:t>
            </a:r>
          </a:p>
          <a:p>
            <a:pPr lvl="0" indent="304800">
              <a:buClr>
                <a:srgbClr val="A53010"/>
              </a:buClr>
            </a:pPr>
            <a:r>
              <a:rPr lang="en-US" altLang="zh-CN" sz="2800" dirty="0">
                <a:solidFill>
                  <a:prstClr val="black">
                    <a:lumMod val="75000"/>
                    <a:lumOff val="25000"/>
                  </a:prstClr>
                </a:solidFill>
              </a:rPr>
              <a:t>3. </a:t>
            </a:r>
            <a:r>
              <a:rPr lang="zh-CN" altLang="en-US" sz="2800" dirty="0">
                <a:solidFill>
                  <a:prstClr val="black">
                    <a:lumMod val="75000"/>
                    <a:lumOff val="25000"/>
                  </a:prstClr>
                </a:solidFill>
              </a:rPr>
              <a:t>详细说明和评分标准可参考</a:t>
            </a:r>
            <a:r>
              <a:rPr lang="en-US" altLang="zh-CN" sz="2800" dirty="0">
                <a:solidFill>
                  <a:prstClr val="black">
                    <a:lumMod val="75000"/>
                    <a:lumOff val="25000"/>
                  </a:prstClr>
                </a:solidFill>
              </a:rPr>
              <a:t>《</a:t>
            </a:r>
            <a:r>
              <a:rPr lang="zh-CN" altLang="en-US" sz="2800" dirty="0">
                <a:solidFill>
                  <a:prstClr val="black">
                    <a:lumMod val="75000"/>
                    <a:lumOff val="25000"/>
                  </a:prstClr>
                </a:solidFill>
              </a:rPr>
              <a:t>国家学生体质健康标准</a:t>
            </a:r>
            <a:r>
              <a:rPr lang="en-US" altLang="zh-CN" sz="2800" dirty="0">
                <a:solidFill>
                  <a:prstClr val="black">
                    <a:lumMod val="75000"/>
                    <a:lumOff val="25000"/>
                  </a:prstClr>
                </a:solidFill>
              </a:rPr>
              <a:t>》2014</a:t>
            </a:r>
            <a:r>
              <a:rPr lang="zh-CN" altLang="en-US" sz="2800" dirty="0">
                <a:solidFill>
                  <a:prstClr val="black">
                    <a:lumMod val="75000"/>
                    <a:lumOff val="25000"/>
                  </a:prstClr>
                </a:solidFill>
              </a:rPr>
              <a:t>修订版。（</a:t>
            </a:r>
            <a:r>
              <a:rPr lang="en-US" altLang="zh-CN" sz="2800" dirty="0">
                <a:solidFill>
                  <a:prstClr val="black">
                    <a:lumMod val="75000"/>
                    <a:lumOff val="25000"/>
                  </a:prstClr>
                </a:solidFill>
              </a:rPr>
              <a:t>《</a:t>
            </a:r>
            <a:r>
              <a:rPr lang="zh-CN" altLang="en-US" sz="2800" dirty="0">
                <a:solidFill>
                  <a:prstClr val="black">
                    <a:lumMod val="75000"/>
                    <a:lumOff val="25000"/>
                  </a:prstClr>
                </a:solidFill>
              </a:rPr>
              <a:t>国家学生体质健康标准</a:t>
            </a:r>
            <a:r>
              <a:rPr lang="en-US" altLang="zh-CN" sz="2800" dirty="0">
                <a:solidFill>
                  <a:prstClr val="black">
                    <a:lumMod val="75000"/>
                    <a:lumOff val="25000"/>
                  </a:prstClr>
                </a:solidFill>
              </a:rPr>
              <a:t>》</a:t>
            </a:r>
            <a:r>
              <a:rPr lang="zh-CN" altLang="en-US" sz="2800" dirty="0">
                <a:solidFill>
                  <a:prstClr val="black">
                    <a:lumMod val="75000"/>
                    <a:lumOff val="25000"/>
                  </a:prstClr>
                </a:solidFill>
              </a:rPr>
              <a:t>可从</a:t>
            </a:r>
            <a:r>
              <a:rPr lang="en-US" altLang="zh-CN" sz="2800" dirty="0">
                <a:solidFill>
                  <a:prstClr val="black">
                    <a:lumMod val="75000"/>
                    <a:lumOff val="25000"/>
                  </a:prstClr>
                </a:solidFill>
              </a:rPr>
              <a:t>http://peclub.ecnu.edu.cn/</a:t>
            </a:r>
            <a:r>
              <a:rPr lang="zh-CN" altLang="en-US" sz="2800" dirty="0">
                <a:solidFill>
                  <a:prstClr val="black">
                    <a:lumMod val="75000"/>
                    <a:lumOff val="25000"/>
                  </a:prstClr>
                </a:solidFill>
              </a:rPr>
              <a:t>规章制度栏目下载。） </a:t>
            </a:r>
          </a:p>
          <a:p>
            <a:pPr lvl="0">
              <a:buClr>
                <a:srgbClr val="A53010"/>
              </a:buClr>
            </a:pPr>
            <a:r>
              <a:rPr lang="zh-CN" altLang="en-US" sz="2800" b="1" dirty="0">
                <a:solidFill>
                  <a:prstClr val="black">
                    <a:lumMod val="75000"/>
                    <a:lumOff val="25000"/>
                  </a:prstClr>
                </a:solidFill>
              </a:rPr>
              <a:t>七、咨询反馈渠道</a:t>
            </a:r>
            <a:r>
              <a:rPr lang="zh-CN" altLang="en-US" sz="2800" dirty="0">
                <a:solidFill>
                  <a:prstClr val="black">
                    <a:lumMod val="75000"/>
                    <a:lumOff val="25000"/>
                  </a:prstClr>
                </a:solidFill>
              </a:rPr>
              <a:t> </a:t>
            </a:r>
          </a:p>
          <a:p>
            <a:pPr lvl="0" indent="304800">
              <a:buClr>
                <a:srgbClr val="A53010"/>
              </a:buClr>
            </a:pPr>
            <a:r>
              <a:rPr lang="zh-CN" altLang="en-US" sz="2800" dirty="0">
                <a:solidFill>
                  <a:prstClr val="black">
                    <a:lumMod val="75000"/>
                    <a:lumOff val="25000"/>
                  </a:prstClr>
                </a:solidFill>
              </a:rPr>
              <a:t>联 系 人：梁老师       </a:t>
            </a:r>
          </a:p>
          <a:p>
            <a:pPr lvl="0" indent="304800">
              <a:buClr>
                <a:srgbClr val="A53010"/>
              </a:buClr>
            </a:pPr>
            <a:r>
              <a:rPr lang="zh-CN" altLang="en-US" sz="2800" dirty="0">
                <a:solidFill>
                  <a:prstClr val="black">
                    <a:lumMod val="75000"/>
                    <a:lumOff val="25000"/>
                  </a:prstClr>
                </a:solidFill>
              </a:rPr>
              <a:t>邮 箱：</a:t>
            </a:r>
            <a:r>
              <a:rPr lang="en-US" altLang="zh-CN" sz="2800" dirty="0">
                <a:solidFill>
                  <a:prstClr val="black">
                    <a:lumMod val="75000"/>
                    <a:lumOff val="25000"/>
                  </a:prstClr>
                </a:solidFill>
              </a:rPr>
              <a:t>ecnu.peclub.fitness@ecnu.edu.cn     </a:t>
            </a:r>
          </a:p>
          <a:p>
            <a:pPr marL="0" indent="0">
              <a:buNone/>
            </a:pPr>
            <a:endParaRPr lang="zh-CN" altLang="en-US" dirty="0"/>
          </a:p>
        </p:txBody>
      </p:sp>
    </p:spTree>
    <p:extLst>
      <p:ext uri="{BB962C8B-B14F-4D97-AF65-F5344CB8AC3E}">
        <p14:creationId xmlns:p14="http://schemas.microsoft.com/office/powerpoint/2010/main" val="1046734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课外活动构成</a:t>
            </a:r>
          </a:p>
        </p:txBody>
      </p:sp>
      <p:sp>
        <p:nvSpPr>
          <p:cNvPr id="3" name="内容占位符 2"/>
          <p:cNvSpPr>
            <a:spLocks noGrp="1"/>
          </p:cNvSpPr>
          <p:nvPr>
            <p:ph idx="1"/>
          </p:nvPr>
        </p:nvSpPr>
        <p:spPr>
          <a:xfrm>
            <a:off x="2155103" y="1904999"/>
            <a:ext cx="8915400" cy="3960091"/>
          </a:xfrm>
        </p:spPr>
        <p:txBody>
          <a:bodyPr>
            <a:normAutofit/>
          </a:bodyPr>
          <a:lstStyle/>
          <a:p>
            <a:pPr marL="0" indent="0">
              <a:buNone/>
            </a:pPr>
            <a:r>
              <a:rPr lang="en-US" altLang="zh-CN" sz="2400" dirty="0"/>
              <a:t>                         </a:t>
            </a:r>
            <a:r>
              <a:rPr lang="zh-CN" altLang="en-US" sz="2400" dirty="0"/>
              <a:t>俱乐部课程</a:t>
            </a:r>
            <a:endParaRPr lang="en-US" altLang="zh-CN" sz="2400" dirty="0"/>
          </a:p>
          <a:p>
            <a:pPr marL="0" indent="0">
              <a:buNone/>
            </a:pPr>
            <a:r>
              <a:rPr lang="en-US" altLang="zh-CN" sz="2400" dirty="0"/>
              <a:t>1</a:t>
            </a:r>
            <a:r>
              <a:rPr lang="zh-CN" altLang="en-US" sz="2400" dirty="0"/>
              <a:t>、俱乐部活动  各类竞赛</a:t>
            </a:r>
            <a:endParaRPr lang="en-US" altLang="zh-CN" sz="2400" dirty="0"/>
          </a:p>
          <a:p>
            <a:pPr marL="0" indent="0">
              <a:buNone/>
            </a:pPr>
            <a:r>
              <a:rPr lang="zh-CN" altLang="en-US" sz="2400" dirty="0"/>
              <a:t>                         阳光体育 </a:t>
            </a:r>
            <a:endParaRPr lang="en-US" altLang="zh-CN" sz="2400" dirty="0"/>
          </a:p>
          <a:p>
            <a:pPr marL="0" indent="0">
              <a:buNone/>
            </a:pPr>
            <a:r>
              <a:rPr lang="en-US" altLang="zh-CN" sz="2400" dirty="0"/>
              <a:t>2</a:t>
            </a:r>
            <a:r>
              <a:rPr lang="zh-CN" altLang="en-US" sz="2400" dirty="0"/>
              <a:t>、健步走</a:t>
            </a:r>
            <a:endParaRPr lang="en-US" altLang="zh-CN" sz="2400" dirty="0"/>
          </a:p>
          <a:p>
            <a:pPr marL="0" indent="0">
              <a:buNone/>
            </a:pPr>
            <a:r>
              <a:rPr lang="zh-CN" altLang="en-US" dirty="0">
                <a:solidFill>
                  <a:srgbClr val="C00000"/>
                </a:solidFill>
              </a:rPr>
              <a:t>本学期的俱乐部活动开展时间待定</a:t>
            </a:r>
            <a:endParaRPr lang="zh-CN" altLang="en-US" sz="2400" dirty="0">
              <a:solidFill>
                <a:srgbClr val="C00000"/>
              </a:solidFill>
            </a:endParaRPr>
          </a:p>
        </p:txBody>
      </p:sp>
      <p:sp>
        <p:nvSpPr>
          <p:cNvPr id="4" name="左大括号 3"/>
          <p:cNvSpPr/>
          <p:nvPr/>
        </p:nvSpPr>
        <p:spPr>
          <a:xfrm>
            <a:off x="4264359" y="2097808"/>
            <a:ext cx="55418" cy="1191491"/>
          </a:xfrm>
          <a:prstGeom prst="lef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3874937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俱乐部活动要求</a:t>
            </a:r>
          </a:p>
        </p:txBody>
      </p:sp>
      <p:sp>
        <p:nvSpPr>
          <p:cNvPr id="3" name="内容占位符 2"/>
          <p:cNvSpPr>
            <a:spLocks noGrp="1"/>
          </p:cNvSpPr>
          <p:nvPr>
            <p:ph idx="1"/>
          </p:nvPr>
        </p:nvSpPr>
        <p:spPr>
          <a:xfrm>
            <a:off x="2219757" y="1505527"/>
            <a:ext cx="8915400" cy="4724400"/>
          </a:xfrm>
        </p:spPr>
        <p:txBody>
          <a:bodyPr/>
          <a:lstStyle/>
          <a:p>
            <a:pPr>
              <a:lnSpc>
                <a:spcPct val="150000"/>
              </a:lnSpc>
            </a:pPr>
            <a:r>
              <a:rPr lang="zh-CN" altLang="zh-CN" dirty="0"/>
              <a:t>俱乐部活动采用</a:t>
            </a:r>
            <a:r>
              <a:rPr lang="zh-CN" altLang="en-US" dirty="0"/>
              <a:t>先选俱乐部再参加俱乐部的活动</a:t>
            </a:r>
            <a:r>
              <a:rPr lang="zh-CN" altLang="zh-CN" dirty="0"/>
              <a:t>，未选</a:t>
            </a:r>
            <a:r>
              <a:rPr lang="zh-CN" altLang="en-US" dirty="0"/>
              <a:t>俱乐部</a:t>
            </a:r>
            <a:r>
              <a:rPr lang="zh-CN" altLang="zh-CN" dirty="0"/>
              <a:t>参加俱乐部活动则刷卡无效。活动采用积分制，每进行一次有效俱乐部活动锻炼（即锻炼时间在</a:t>
            </a:r>
            <a:r>
              <a:rPr lang="en-US" altLang="zh-CN" dirty="0"/>
              <a:t>1</a:t>
            </a:r>
            <a:r>
              <a:rPr lang="zh-CN" altLang="zh-CN" dirty="0"/>
              <a:t>小时以上</a:t>
            </a:r>
            <a:r>
              <a:rPr lang="zh-CN" altLang="en-US" dirty="0"/>
              <a:t>或俱乐部组织的一次活动</a:t>
            </a:r>
            <a:r>
              <a:rPr lang="zh-CN" altLang="zh-CN" dirty="0"/>
              <a:t>）获取</a:t>
            </a:r>
            <a:r>
              <a:rPr lang="en-US" altLang="zh-CN" dirty="0"/>
              <a:t>1</a:t>
            </a:r>
            <a:r>
              <a:rPr lang="zh-CN" altLang="zh-CN" dirty="0"/>
              <a:t>个积分，</a:t>
            </a:r>
            <a:r>
              <a:rPr lang="zh-CN" altLang="en-US" dirty="0"/>
              <a:t>健步走完成一次获得一个积分；</a:t>
            </a:r>
            <a:r>
              <a:rPr lang="zh-CN" altLang="zh-CN" dirty="0"/>
              <a:t>一周内未参加任何</a:t>
            </a:r>
            <a:r>
              <a:rPr lang="zh-CN" altLang="en-US" dirty="0"/>
              <a:t>课外</a:t>
            </a:r>
            <a:r>
              <a:rPr lang="zh-CN" altLang="zh-CN" dirty="0"/>
              <a:t>活动则扣除</a:t>
            </a:r>
            <a:r>
              <a:rPr lang="en-US" altLang="zh-CN" dirty="0"/>
              <a:t>3</a:t>
            </a:r>
            <a:r>
              <a:rPr lang="zh-CN" altLang="zh-CN" dirty="0"/>
              <a:t>个积分。此外，</a:t>
            </a:r>
            <a:r>
              <a:rPr lang="zh-CN" altLang="en-US" dirty="0"/>
              <a:t>缺席一次已经预约好的活动</a:t>
            </a:r>
            <a:r>
              <a:rPr lang="zh-CN" altLang="zh-CN" dirty="0"/>
              <a:t>将扣除</a:t>
            </a:r>
            <a:r>
              <a:rPr lang="en-US" altLang="zh-CN" dirty="0"/>
              <a:t>0.5</a:t>
            </a:r>
            <a:r>
              <a:rPr lang="zh-CN" altLang="zh-CN" dirty="0"/>
              <a:t>个积分。学期总结分</a:t>
            </a:r>
            <a:r>
              <a:rPr lang="en-US" altLang="zh-CN" dirty="0"/>
              <a:t>=</a:t>
            </a:r>
            <a:r>
              <a:rPr lang="zh-CN" altLang="zh-CN" dirty="0"/>
              <a:t>参加俱乐部活动累计积分</a:t>
            </a:r>
            <a:r>
              <a:rPr lang="en-US" altLang="zh-CN" dirty="0"/>
              <a:t>-</a:t>
            </a:r>
            <a:r>
              <a:rPr lang="zh-CN" altLang="zh-CN" dirty="0"/>
              <a:t>扣除的积分。周均积分</a:t>
            </a:r>
            <a:r>
              <a:rPr lang="en-US" altLang="zh-CN" dirty="0"/>
              <a:t>=</a:t>
            </a:r>
            <a:r>
              <a:rPr lang="zh-CN" altLang="zh-CN" dirty="0"/>
              <a:t>学期总积分</a:t>
            </a:r>
            <a:r>
              <a:rPr lang="en-US" altLang="zh-CN" dirty="0"/>
              <a:t>/</a:t>
            </a:r>
            <a:r>
              <a:rPr lang="zh-CN" altLang="zh-CN" dirty="0"/>
              <a:t>学期有效周数。课外活动成绩（</a:t>
            </a:r>
            <a:r>
              <a:rPr lang="en-US" altLang="zh-CN" dirty="0"/>
              <a:t>S</a:t>
            </a:r>
            <a:r>
              <a:rPr lang="zh-CN" altLang="zh-CN" dirty="0"/>
              <a:t>）与周均积分（</a:t>
            </a:r>
            <a:r>
              <a:rPr lang="en-US" altLang="zh-CN" dirty="0"/>
              <a:t>N</a:t>
            </a:r>
            <a:r>
              <a:rPr lang="zh-CN" altLang="zh-CN" dirty="0"/>
              <a:t>）之间的关系</a:t>
            </a:r>
            <a:endParaRPr lang="en-US" altLang="zh-CN" dirty="0"/>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811114307"/>
              </p:ext>
            </p:extLst>
          </p:nvPr>
        </p:nvGraphicFramePr>
        <p:xfrm>
          <a:off x="3935401" y="4155002"/>
          <a:ext cx="4821382" cy="2491983"/>
        </p:xfrm>
        <a:graphic>
          <a:graphicData uri="http://schemas.openxmlformats.org/drawingml/2006/table">
            <a:tbl>
              <a:tblPr firstRow="1" firstCol="1" bandRow="1">
                <a:tableStyleId>{0505E3EF-67EA-436B-97B2-0124C06EBD24}</a:tableStyleId>
              </a:tblPr>
              <a:tblGrid>
                <a:gridCol w="2025028">
                  <a:extLst>
                    <a:ext uri="{9D8B030D-6E8A-4147-A177-3AD203B41FA5}">
                      <a16:colId xmlns:a16="http://schemas.microsoft.com/office/drawing/2014/main" val="2740697917"/>
                    </a:ext>
                  </a:extLst>
                </a:gridCol>
                <a:gridCol w="835585">
                  <a:extLst>
                    <a:ext uri="{9D8B030D-6E8A-4147-A177-3AD203B41FA5}">
                      <a16:colId xmlns:a16="http://schemas.microsoft.com/office/drawing/2014/main" val="592942462"/>
                    </a:ext>
                  </a:extLst>
                </a:gridCol>
                <a:gridCol w="1517423">
                  <a:extLst>
                    <a:ext uri="{9D8B030D-6E8A-4147-A177-3AD203B41FA5}">
                      <a16:colId xmlns:a16="http://schemas.microsoft.com/office/drawing/2014/main" val="1043302207"/>
                    </a:ext>
                  </a:extLst>
                </a:gridCol>
                <a:gridCol w="443346">
                  <a:extLst>
                    <a:ext uri="{9D8B030D-6E8A-4147-A177-3AD203B41FA5}">
                      <a16:colId xmlns:a16="http://schemas.microsoft.com/office/drawing/2014/main" val="2079646796"/>
                    </a:ext>
                  </a:extLst>
                </a:gridCol>
              </a:tblGrid>
              <a:tr h="45534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2000" kern="0" baseline="0" dirty="0">
                          <a:effectLst/>
                          <a:latin typeface="黑体" panose="02010609060101010101" pitchFamily="49" charset="-122"/>
                          <a:ea typeface="黑体" panose="02010609060101010101" pitchFamily="49" charset="-122"/>
                        </a:rPr>
                        <a:t>N</a:t>
                      </a:r>
                      <a:endParaRPr lang="zh-CN" altLang="zh-CN" sz="2000" kern="100" baseline="0" dirty="0">
                        <a:effectLst/>
                        <a:latin typeface="黑体" panose="02010609060101010101" pitchFamily="49" charset="-122"/>
                        <a:ea typeface="黑体" panose="02010609060101010101" pitchFamily="49" charset="-122"/>
                      </a:endParaRPr>
                    </a:p>
                    <a:p>
                      <a:pPr algn="ctr">
                        <a:spcAft>
                          <a:spcPts val="0"/>
                        </a:spcAft>
                      </a:pPr>
                      <a:endParaRPr lang="zh-CN" sz="2000" kern="100" baseline="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tc>
                  <a:txBody>
                    <a:bodyPr/>
                    <a:lstStyle/>
                    <a:p>
                      <a:pPr algn="ctr">
                        <a:spcAft>
                          <a:spcPts val="0"/>
                        </a:spcAft>
                      </a:pPr>
                      <a:r>
                        <a:rPr lang="en-US" sz="2000" kern="0" baseline="0">
                          <a:effectLst/>
                          <a:latin typeface="黑体" panose="02010609060101010101" pitchFamily="49" charset="-122"/>
                          <a:ea typeface="黑体" panose="02010609060101010101" pitchFamily="49" charset="-122"/>
                        </a:rPr>
                        <a:t>S</a:t>
                      </a:r>
                      <a:endParaRPr lang="zh-CN" sz="2000" kern="100" baseline="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tc>
                  <a:txBody>
                    <a:bodyPr/>
                    <a:lstStyle/>
                    <a:p>
                      <a:pPr algn="ctr">
                        <a:spcAft>
                          <a:spcPts val="0"/>
                        </a:spcAft>
                      </a:pPr>
                      <a:r>
                        <a:rPr lang="en-US" sz="2000" kern="0" baseline="0">
                          <a:effectLst/>
                          <a:latin typeface="黑体" panose="02010609060101010101" pitchFamily="49" charset="-122"/>
                          <a:ea typeface="黑体" panose="02010609060101010101" pitchFamily="49" charset="-122"/>
                        </a:rPr>
                        <a:t>N</a:t>
                      </a:r>
                      <a:endParaRPr lang="zh-CN" sz="2000" kern="100" baseline="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tc>
                  <a:txBody>
                    <a:bodyPr/>
                    <a:lstStyle/>
                    <a:p>
                      <a:pPr algn="ctr">
                        <a:spcAft>
                          <a:spcPts val="0"/>
                        </a:spcAft>
                      </a:pPr>
                      <a:r>
                        <a:rPr lang="en-US" sz="2000" kern="0" baseline="0" dirty="0">
                          <a:effectLst/>
                          <a:latin typeface="黑体" panose="02010609060101010101" pitchFamily="49" charset="-122"/>
                          <a:ea typeface="黑体" panose="02010609060101010101" pitchFamily="49" charset="-122"/>
                        </a:rPr>
                        <a:t>S</a:t>
                      </a:r>
                      <a:endParaRPr lang="zh-CN" sz="2000" kern="100" baseline="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tc>
                <a:extLst>
                  <a:ext uri="{0D108BD9-81ED-4DB2-BD59-A6C34878D82A}">
                    <a16:rowId xmlns:a16="http://schemas.microsoft.com/office/drawing/2014/main" val="1679989096"/>
                  </a:ext>
                </a:extLst>
              </a:tr>
              <a:tr h="506165">
                <a:tc>
                  <a:txBody>
                    <a:bodyPr/>
                    <a:lstStyle/>
                    <a:p>
                      <a:pPr marL="0" algn="ctr" defTabSz="457200" rtl="0" eaLnBrk="1" latinLnBrk="0" hangingPunct="1">
                        <a:spcAft>
                          <a:spcPts val="0"/>
                        </a:spcAft>
                      </a:pPr>
                      <a:r>
                        <a:rPr lang="en-US" sz="2000" kern="0" baseline="0" dirty="0">
                          <a:effectLst/>
                          <a:latin typeface="黑体" panose="02010609060101010101" pitchFamily="49" charset="-122"/>
                          <a:ea typeface="黑体" panose="02010609060101010101" pitchFamily="49" charset="-122"/>
                        </a:rPr>
                        <a:t>0.1 &lt; N </a:t>
                      </a:r>
                      <a:r>
                        <a:rPr lang="zh-CN" sz="2000" kern="0" baseline="0" dirty="0">
                          <a:effectLst/>
                          <a:latin typeface="黑体" panose="02010609060101010101" pitchFamily="49" charset="-122"/>
                          <a:ea typeface="黑体" panose="02010609060101010101" pitchFamily="49" charset="-122"/>
                        </a:rPr>
                        <a:t>≤</a:t>
                      </a:r>
                      <a:r>
                        <a:rPr lang="en-US" sz="2000" kern="0" baseline="0" dirty="0">
                          <a:effectLst/>
                          <a:latin typeface="黑体" panose="02010609060101010101" pitchFamily="49" charset="-122"/>
                          <a:ea typeface="黑体" panose="02010609060101010101" pitchFamily="49" charset="-122"/>
                        </a:rPr>
                        <a:t> 0.4</a:t>
                      </a:r>
                      <a:endParaRPr lang="zh-CN" sz="2000"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6</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1 &lt; N </a:t>
                      </a:r>
                      <a:r>
                        <a:rPr lang="zh-CN" sz="2000" b="1" kern="0" baseline="0" dirty="0">
                          <a:solidFill>
                            <a:schemeClr val="dk1"/>
                          </a:solidFill>
                          <a:effectLst/>
                          <a:latin typeface="黑体" panose="02010609060101010101" pitchFamily="49" charset="-122"/>
                          <a:ea typeface="黑体" panose="02010609060101010101" pitchFamily="49" charset="-122"/>
                          <a:cs typeface="+mn-cs"/>
                        </a:rPr>
                        <a:t>≤</a:t>
                      </a:r>
                      <a:r>
                        <a:rPr lang="en-US" sz="2000" b="1" kern="0" baseline="0" dirty="0">
                          <a:solidFill>
                            <a:schemeClr val="dk1"/>
                          </a:solidFill>
                          <a:effectLst/>
                          <a:latin typeface="黑体" panose="02010609060101010101" pitchFamily="49" charset="-122"/>
                          <a:ea typeface="黑体" panose="02010609060101010101" pitchFamily="49" charset="-122"/>
                          <a:cs typeface="+mn-cs"/>
                        </a:rPr>
                        <a:t> 2</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a:solidFill>
                            <a:schemeClr val="dk1"/>
                          </a:solidFill>
                          <a:effectLst/>
                          <a:latin typeface="黑体" panose="02010609060101010101" pitchFamily="49" charset="-122"/>
                          <a:ea typeface="黑体" panose="02010609060101010101" pitchFamily="49" charset="-122"/>
                          <a:cs typeface="+mn-cs"/>
                        </a:rPr>
                        <a:t>24</a:t>
                      </a:r>
                      <a:endParaRPr lang="zh-CN" sz="2000" b="1" kern="0" baseline="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extLst>
                  <a:ext uri="{0D108BD9-81ED-4DB2-BD59-A6C34878D82A}">
                    <a16:rowId xmlns:a16="http://schemas.microsoft.com/office/drawing/2014/main" val="1152557159"/>
                  </a:ext>
                </a:extLst>
              </a:tr>
              <a:tr h="461818">
                <a:tc>
                  <a:txBody>
                    <a:bodyPr/>
                    <a:lstStyle/>
                    <a:p>
                      <a:pPr marL="0" algn="ctr" defTabSz="457200" rtl="0" eaLnBrk="1" latinLnBrk="0" hangingPunct="1">
                        <a:spcAft>
                          <a:spcPts val="0"/>
                        </a:spcAft>
                      </a:pPr>
                      <a:r>
                        <a:rPr lang="en-US" sz="2000" kern="0" baseline="0" dirty="0">
                          <a:effectLst/>
                          <a:latin typeface="黑体" panose="02010609060101010101" pitchFamily="49" charset="-122"/>
                          <a:ea typeface="黑体" panose="02010609060101010101" pitchFamily="49" charset="-122"/>
                        </a:rPr>
                        <a:t>0.4 &lt; N </a:t>
                      </a:r>
                      <a:r>
                        <a:rPr lang="zh-CN" sz="2000" kern="0" baseline="0" dirty="0">
                          <a:effectLst/>
                          <a:latin typeface="黑体" panose="02010609060101010101" pitchFamily="49" charset="-122"/>
                          <a:ea typeface="黑体" panose="02010609060101010101" pitchFamily="49" charset="-122"/>
                        </a:rPr>
                        <a:t>≤</a:t>
                      </a:r>
                      <a:r>
                        <a:rPr lang="en-US" sz="2000" kern="0" baseline="0" dirty="0">
                          <a:effectLst/>
                          <a:latin typeface="黑体" panose="02010609060101010101" pitchFamily="49" charset="-122"/>
                          <a:ea typeface="黑体" panose="02010609060101010101" pitchFamily="49" charset="-122"/>
                        </a:rPr>
                        <a:t> 0.7</a:t>
                      </a:r>
                      <a:endParaRPr lang="zh-CN" sz="2000" b="0"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12</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2 &lt; N </a:t>
                      </a:r>
                      <a:r>
                        <a:rPr lang="zh-CN" sz="2000" b="1" kern="0" baseline="0" dirty="0">
                          <a:solidFill>
                            <a:schemeClr val="dk1"/>
                          </a:solidFill>
                          <a:effectLst/>
                          <a:latin typeface="黑体" panose="02010609060101010101" pitchFamily="49" charset="-122"/>
                          <a:ea typeface="黑体" panose="02010609060101010101" pitchFamily="49" charset="-122"/>
                          <a:cs typeface="+mn-cs"/>
                        </a:rPr>
                        <a:t>≤</a:t>
                      </a:r>
                      <a:r>
                        <a:rPr lang="en-US" sz="2000" b="1" kern="0" baseline="0" dirty="0">
                          <a:solidFill>
                            <a:schemeClr val="dk1"/>
                          </a:solidFill>
                          <a:effectLst/>
                          <a:latin typeface="黑体" panose="02010609060101010101" pitchFamily="49" charset="-122"/>
                          <a:ea typeface="黑体" panose="02010609060101010101" pitchFamily="49" charset="-122"/>
                          <a:cs typeface="+mn-cs"/>
                        </a:rPr>
                        <a:t> 3</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30</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extLst>
                  <a:ext uri="{0D108BD9-81ED-4DB2-BD59-A6C34878D82A}">
                    <a16:rowId xmlns:a16="http://schemas.microsoft.com/office/drawing/2014/main" val="902648911"/>
                  </a:ext>
                </a:extLst>
              </a:tr>
              <a:tr h="715107">
                <a:tc>
                  <a:txBody>
                    <a:bodyPr/>
                    <a:lstStyle/>
                    <a:p>
                      <a:pPr marL="0" algn="ctr" defTabSz="457200" rtl="0" eaLnBrk="1" latinLnBrk="0" hangingPunct="1">
                        <a:spcAft>
                          <a:spcPts val="0"/>
                        </a:spcAft>
                      </a:pPr>
                      <a:endParaRPr lang="en-US" sz="2000" kern="0" baseline="0" dirty="0">
                        <a:effectLst/>
                        <a:latin typeface="黑体" panose="02010609060101010101" pitchFamily="49" charset="-122"/>
                        <a:ea typeface="黑体" panose="02010609060101010101" pitchFamily="49" charset="-122"/>
                      </a:endParaRPr>
                    </a:p>
                    <a:p>
                      <a:pPr marL="0" algn="ctr" defTabSz="457200" rtl="0" eaLnBrk="1" latinLnBrk="0" hangingPunct="1">
                        <a:spcAft>
                          <a:spcPts val="0"/>
                        </a:spcAft>
                      </a:pPr>
                      <a:r>
                        <a:rPr lang="en-US" sz="2000" kern="0" baseline="0" dirty="0">
                          <a:effectLst/>
                          <a:latin typeface="黑体" panose="02010609060101010101" pitchFamily="49" charset="-122"/>
                          <a:ea typeface="黑体" panose="02010609060101010101" pitchFamily="49" charset="-122"/>
                        </a:rPr>
                        <a:t>0.7 &lt; N </a:t>
                      </a:r>
                      <a:r>
                        <a:rPr lang="zh-CN" sz="2000" kern="0" baseline="0" dirty="0">
                          <a:effectLst/>
                          <a:latin typeface="黑体" panose="02010609060101010101" pitchFamily="49" charset="-122"/>
                          <a:ea typeface="黑体" panose="02010609060101010101" pitchFamily="49" charset="-122"/>
                        </a:rPr>
                        <a:t>≤</a:t>
                      </a:r>
                      <a:r>
                        <a:rPr lang="en-US" sz="2000" kern="0" baseline="0" dirty="0">
                          <a:effectLst/>
                          <a:latin typeface="黑体" panose="02010609060101010101" pitchFamily="49" charset="-122"/>
                          <a:ea typeface="黑体" panose="02010609060101010101" pitchFamily="49" charset="-122"/>
                        </a:rPr>
                        <a:t> 1</a:t>
                      </a:r>
                    </a:p>
                    <a:p>
                      <a:pPr marL="0" algn="ctr" defTabSz="457200" rtl="0" eaLnBrk="1" latinLnBrk="0" hangingPunct="1">
                        <a:spcAft>
                          <a:spcPts val="0"/>
                        </a:spcAft>
                      </a:pPr>
                      <a:endParaRPr lang="zh-CN" sz="2000"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endParaRPr lang="en-US" sz="2000" b="1" kern="0" baseline="0" dirty="0">
                        <a:solidFill>
                          <a:schemeClr val="dk1"/>
                        </a:solidFill>
                        <a:effectLst/>
                        <a:latin typeface="黑体" panose="02010609060101010101" pitchFamily="49" charset="-122"/>
                        <a:ea typeface="黑体" panose="02010609060101010101" pitchFamily="49" charset="-122"/>
                        <a:cs typeface="+mn-cs"/>
                      </a:endParaRPr>
                    </a:p>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18</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 </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tc>
                  <a:txBody>
                    <a:bodyPr/>
                    <a:lstStyle/>
                    <a:p>
                      <a:pPr marL="0" algn="ctr" defTabSz="457200" rtl="0" eaLnBrk="1" latinLnBrk="0" hangingPunct="1">
                        <a:spcAft>
                          <a:spcPts val="0"/>
                        </a:spcAft>
                      </a:pPr>
                      <a:r>
                        <a:rPr lang="en-US" sz="2000" b="1" kern="0" baseline="0" dirty="0">
                          <a:solidFill>
                            <a:schemeClr val="dk1"/>
                          </a:solidFill>
                          <a:effectLst/>
                          <a:latin typeface="黑体" panose="02010609060101010101" pitchFamily="49" charset="-122"/>
                          <a:ea typeface="黑体" panose="02010609060101010101" pitchFamily="49" charset="-122"/>
                          <a:cs typeface="+mn-cs"/>
                        </a:rPr>
                        <a:t> </a:t>
                      </a:r>
                      <a:endParaRPr lang="zh-CN" sz="2000" b="1" kern="0" baseline="0" dirty="0">
                        <a:solidFill>
                          <a:schemeClr val="dk1"/>
                        </a:solidFill>
                        <a:effectLst/>
                        <a:latin typeface="黑体" panose="02010609060101010101" pitchFamily="49" charset="-122"/>
                        <a:ea typeface="黑体" panose="02010609060101010101" pitchFamily="49" charset="-122"/>
                        <a:cs typeface="+mn-cs"/>
                      </a:endParaRPr>
                    </a:p>
                  </a:txBody>
                  <a:tcPr marL="68580" marR="68580" marT="0" marB="0"/>
                </a:tc>
                <a:extLst>
                  <a:ext uri="{0D108BD9-81ED-4DB2-BD59-A6C34878D82A}">
                    <a16:rowId xmlns:a16="http://schemas.microsoft.com/office/drawing/2014/main" val="320476021"/>
                  </a:ext>
                </a:extLst>
              </a:tr>
            </a:tbl>
          </a:graphicData>
        </a:graphic>
      </p:graphicFrame>
    </p:spTree>
    <p:extLst>
      <p:ext uri="{BB962C8B-B14F-4D97-AF65-F5344CB8AC3E}">
        <p14:creationId xmlns:p14="http://schemas.microsoft.com/office/powerpoint/2010/main" val="3818844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联系我们</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992128075"/>
              </p:ext>
            </p:extLst>
          </p:nvPr>
        </p:nvGraphicFramePr>
        <p:xfrm>
          <a:off x="1745673" y="1634837"/>
          <a:ext cx="6511867" cy="4188951"/>
        </p:xfrm>
        <a:graphic>
          <a:graphicData uri="http://schemas.openxmlformats.org/drawingml/2006/table">
            <a:tbl>
              <a:tblPr firstRow="1" firstCol="1" bandRow="1">
                <a:tableStyleId>{284E427A-3D55-4303-BF80-6455036E1DE7}</a:tableStyleId>
              </a:tblPr>
              <a:tblGrid>
                <a:gridCol w="2396053">
                  <a:extLst>
                    <a:ext uri="{9D8B030D-6E8A-4147-A177-3AD203B41FA5}">
                      <a16:colId xmlns:a16="http://schemas.microsoft.com/office/drawing/2014/main" val="2880606759"/>
                    </a:ext>
                  </a:extLst>
                </a:gridCol>
                <a:gridCol w="4115814">
                  <a:extLst>
                    <a:ext uri="{9D8B030D-6E8A-4147-A177-3AD203B41FA5}">
                      <a16:colId xmlns:a16="http://schemas.microsoft.com/office/drawing/2014/main" val="1112129050"/>
                    </a:ext>
                  </a:extLst>
                </a:gridCol>
              </a:tblGrid>
              <a:tr h="664425">
                <a:tc>
                  <a:txBody>
                    <a:bodyPr/>
                    <a:lstStyle/>
                    <a:p>
                      <a:pPr algn="ctr">
                        <a:spcAft>
                          <a:spcPts val="0"/>
                        </a:spcAft>
                      </a:pPr>
                      <a:r>
                        <a:rPr lang="zh-CN" sz="1800" kern="0" baseline="0" dirty="0">
                          <a:effectLst/>
                        </a:rPr>
                        <a:t>具体事项</a:t>
                      </a:r>
                      <a:endParaRPr lang="zh-CN" sz="1800" b="1"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0" baseline="0" dirty="0">
                          <a:effectLst/>
                        </a:rPr>
                        <a:t>联系方式</a:t>
                      </a:r>
                      <a:endParaRPr lang="zh-CN" sz="1800" b="1"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3303574"/>
                  </a:ext>
                </a:extLst>
              </a:tr>
              <a:tr h="664425">
                <a:tc>
                  <a:txBody>
                    <a:bodyPr/>
                    <a:lstStyle/>
                    <a:p>
                      <a:pPr algn="ctr">
                        <a:spcAft>
                          <a:spcPts val="0"/>
                        </a:spcAft>
                      </a:pPr>
                      <a:r>
                        <a:rPr lang="zh-CN" sz="1800" kern="0" baseline="0" dirty="0">
                          <a:effectLst/>
                        </a:rPr>
                        <a:t>慕课问题</a:t>
                      </a:r>
                      <a:endParaRPr lang="zh-CN" sz="1800"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altLang="zh-CN" sz="1800" u="none" kern="0" baseline="0" dirty="0">
                          <a:effectLst/>
                        </a:rPr>
                        <a:t>e</a:t>
                      </a:r>
                      <a:r>
                        <a:rPr lang="en-US" sz="1800" u="none" kern="0" baseline="0" dirty="0">
                          <a:effectLst/>
                        </a:rPr>
                        <a:t>cnu.peclub.mooc@ecnu.edu.cn</a:t>
                      </a:r>
                      <a:endParaRPr lang="zh-CN" sz="1800" i="0" u="none" kern="100" baseline="0" dirty="0">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4315124"/>
                  </a:ext>
                </a:extLst>
              </a:tr>
              <a:tr h="664425">
                <a:tc>
                  <a:txBody>
                    <a:bodyPr/>
                    <a:lstStyle/>
                    <a:p>
                      <a:pPr algn="ctr">
                        <a:spcAft>
                          <a:spcPts val="0"/>
                        </a:spcAft>
                      </a:pPr>
                      <a:r>
                        <a:rPr lang="zh-CN" sz="1800" kern="0" baseline="0" dirty="0">
                          <a:effectLst/>
                        </a:rPr>
                        <a:t>体质测试</a:t>
                      </a:r>
                      <a:endParaRPr lang="zh-CN" sz="1800"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u="none" strike="noStrike" kern="0" cap="none" spc="0" normalizeH="0" baseline="0" noProof="0" dirty="0">
                          <a:ln>
                            <a:noFill/>
                          </a:ln>
                          <a:effectLst/>
                          <a:uLnTx/>
                          <a:uFillTx/>
                        </a:rPr>
                        <a:t>ecnu.peclub.fitness@ecnu.edu.cn</a:t>
                      </a:r>
                      <a:endParaRPr kumimoji="0" lang="zh-CN" altLang="en-US" sz="18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69023487"/>
                  </a:ext>
                </a:extLst>
              </a:tr>
              <a:tr h="557026">
                <a:tc>
                  <a:txBody>
                    <a:bodyPr/>
                    <a:lstStyle/>
                    <a:p>
                      <a:pPr algn="ctr">
                        <a:spcAft>
                          <a:spcPts val="0"/>
                        </a:spcAft>
                      </a:pPr>
                      <a:r>
                        <a:rPr lang="zh-CN" altLang="en-US" sz="1800" kern="100" baseline="0" dirty="0">
                          <a:effectLst/>
                        </a:rPr>
                        <a:t>健步走</a:t>
                      </a:r>
                      <a:endParaRPr lang="zh-CN" sz="1800"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kumimoji="0" lang="en-US" altLang="zh-CN" sz="1800" u="none" strike="noStrike" kern="0" cap="none" spc="0" normalizeH="0" baseline="0" dirty="0">
                          <a:ln>
                            <a:noFill/>
                          </a:ln>
                          <a:effectLst/>
                          <a:uLnTx/>
                          <a:uFillTx/>
                        </a:rPr>
                        <a:t>ecnu.peclub.npa@ecnu.edu.cn</a:t>
                      </a:r>
                      <a:endParaRPr kumimoji="0" lang="zh-CN" sz="1800" b="0" i="0" u="none" strike="noStrike" kern="0" cap="none" spc="0" normalizeH="0" baseline="0" dirty="0">
                        <a:ln>
                          <a:noFill/>
                        </a:ln>
                        <a:solidFill>
                          <a:prstClr val="black"/>
                        </a:solidFill>
                        <a:effectLst/>
                        <a:uLnTx/>
                        <a:uFillTx/>
                        <a:latin typeface="等线 Light" panose="02010600030101010101" pitchFamily="2" charset="-122"/>
                        <a:ea typeface="黑体" panose="02010609060101010101" pitchFamily="49" charset="-122"/>
                        <a:cs typeface="Songti SC"/>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826657">
                <a:tc>
                  <a:txBody>
                    <a:bodyPr/>
                    <a:lstStyle/>
                    <a:p>
                      <a:pPr algn="ctr">
                        <a:spcAft>
                          <a:spcPts val="0"/>
                        </a:spcAft>
                      </a:pPr>
                      <a:r>
                        <a:rPr lang="zh-CN" altLang="en-US" sz="1800" kern="0" baseline="0" dirty="0">
                          <a:effectLst/>
                        </a:rPr>
                        <a:t>俱乐部活动</a:t>
                      </a:r>
                      <a:endParaRPr lang="zh-CN" sz="1800"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kumimoji="0" lang="en-US" altLang="zh-CN" sz="1800" u="none" strike="noStrike" kern="0" cap="none" spc="0" normalizeH="0" baseline="0" noProof="0" dirty="0">
                          <a:ln>
                            <a:noFill/>
                          </a:ln>
                          <a:effectLst/>
                          <a:uLnTx/>
                          <a:uFillTx/>
                        </a:rPr>
                        <a:t>ecnupeclub@ecnu.edu.cn</a:t>
                      </a:r>
                      <a:endParaRPr kumimoji="0" lang="zh-CN" sz="1800" b="0" i="0" u="none" strike="noStrike" kern="0" cap="none" spc="0" normalizeH="0" baseline="0" dirty="0">
                        <a:ln>
                          <a:noFill/>
                        </a:ln>
                        <a:solidFill>
                          <a:prstClr val="black"/>
                        </a:solidFill>
                        <a:effectLst/>
                        <a:uLnTx/>
                        <a:uFillTx/>
                        <a:latin typeface="等线 Light" panose="02010600030101010101" pitchFamily="2" charset="-122"/>
                        <a:ea typeface="黑体" panose="02010609060101010101" pitchFamily="49" charset="-122"/>
                        <a:cs typeface="Songti SC"/>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5936077"/>
                  </a:ext>
                </a:extLst>
              </a:tr>
              <a:tr h="811993">
                <a:tc>
                  <a:txBody>
                    <a:bodyPr/>
                    <a:lstStyle/>
                    <a:p>
                      <a:pPr algn="ctr">
                        <a:spcAft>
                          <a:spcPts val="0"/>
                        </a:spcAft>
                      </a:pPr>
                      <a:r>
                        <a:rPr lang="zh-CN" altLang="en-US" sz="1800" kern="100" baseline="0" dirty="0">
                          <a:effectLst/>
                        </a:rPr>
                        <a:t>课内课程</a:t>
                      </a:r>
                      <a:endParaRPr lang="zh-CN" sz="1800" kern="100" baseline="0" dirty="0">
                        <a:solidFill>
                          <a:schemeClr val="tx1"/>
                        </a:solidFill>
                        <a:effectLst/>
                        <a:latin typeface="+mn-ea"/>
                        <a:ea typeface="+mn-ea"/>
                        <a:cs typeface="宋体"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spcAft>
                          <a:spcPts val="0"/>
                        </a:spcAft>
                      </a:pPr>
                      <a:r>
                        <a:rPr kumimoji="0" lang="en-US" altLang="zh-CN" sz="1800" u="none" strike="noStrike" kern="0" cap="none" spc="0" normalizeH="0" baseline="0" dirty="0">
                          <a:ln>
                            <a:noFill/>
                          </a:ln>
                          <a:effectLst/>
                          <a:uLnTx/>
                          <a:uFillTx/>
                        </a:rPr>
                        <a:t>mlshao@tyxx.ecnu.edu.cn</a:t>
                      </a:r>
                    </a:p>
                    <a:p>
                      <a:pPr marL="0" algn="ctr" defTabSz="457200" rtl="0" eaLnBrk="1" latinLnBrk="0" hangingPunct="1">
                        <a:spcAft>
                          <a:spcPts val="0"/>
                        </a:spcAft>
                      </a:pPr>
                      <a:endParaRPr kumimoji="0" lang="zh-CN" sz="1800" b="0" i="0" u="none" strike="noStrike" kern="0" cap="none" spc="0" normalizeH="0" baseline="0" dirty="0">
                        <a:ln>
                          <a:noFill/>
                        </a:ln>
                        <a:solidFill>
                          <a:prstClr val="black"/>
                        </a:solidFill>
                        <a:effectLst/>
                        <a:uLnTx/>
                        <a:uFillTx/>
                        <a:latin typeface="等线 Light" panose="02010600030101010101" pitchFamily="2" charset="-122"/>
                        <a:ea typeface="黑体" panose="02010609060101010101" pitchFamily="49" charset="-122"/>
                        <a:cs typeface="Songti SC"/>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300089"/>
                  </a:ext>
                </a:extLst>
              </a:tr>
            </a:tbl>
          </a:graphicData>
        </a:graphic>
      </p:graphicFrame>
    </p:spTree>
    <p:extLst>
      <p:ext uri="{BB962C8B-B14F-4D97-AF65-F5344CB8AC3E}">
        <p14:creationId xmlns:p14="http://schemas.microsoft.com/office/powerpoint/2010/main" val="4130787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72203D2-CBBB-4AAF-8E86-72E16FB45D83}"/>
              </a:ext>
            </a:extLst>
          </p:cNvPr>
          <p:cNvSpPr>
            <a:spLocks noGrp="1"/>
          </p:cNvSpPr>
          <p:nvPr>
            <p:ph idx="1"/>
          </p:nvPr>
        </p:nvSpPr>
        <p:spPr/>
        <p:txBody>
          <a:bodyPr>
            <a:normAutofit/>
          </a:bodyPr>
          <a:lstStyle/>
          <a:p>
            <a:pPr marL="0" indent="0">
              <a:buNone/>
            </a:pPr>
            <a:r>
              <a:rPr lang="zh-CN" altLang="en-US" sz="4000" dirty="0">
                <a:solidFill>
                  <a:schemeClr val="accent2">
                    <a:lumMod val="75000"/>
                  </a:schemeClr>
                </a:solidFill>
              </a:rPr>
              <a:t>                   </a:t>
            </a:r>
            <a:endParaRPr lang="en-US" altLang="zh-CN" sz="4000" dirty="0">
              <a:solidFill>
                <a:schemeClr val="accent2">
                  <a:lumMod val="75000"/>
                </a:schemeClr>
              </a:solidFill>
            </a:endParaRPr>
          </a:p>
          <a:p>
            <a:pPr marL="0" indent="0">
              <a:buNone/>
            </a:pPr>
            <a:r>
              <a:rPr lang="en-US" altLang="zh-CN" sz="5400" dirty="0">
                <a:solidFill>
                  <a:schemeClr val="accent2">
                    <a:lumMod val="75000"/>
                  </a:schemeClr>
                </a:solidFill>
              </a:rPr>
              <a:t>             </a:t>
            </a:r>
            <a:r>
              <a:rPr lang="zh-CN" altLang="en-US" sz="5400">
                <a:solidFill>
                  <a:schemeClr val="accent2">
                    <a:lumMod val="75000"/>
                  </a:schemeClr>
                </a:solidFill>
              </a:rPr>
              <a:t>感谢观看！</a:t>
            </a:r>
            <a:endParaRPr lang="zh-CN" altLang="en-US" sz="5400" dirty="0">
              <a:solidFill>
                <a:schemeClr val="accent2">
                  <a:lumMod val="75000"/>
                </a:schemeClr>
              </a:solidFill>
            </a:endParaRPr>
          </a:p>
        </p:txBody>
      </p:sp>
    </p:spTree>
    <p:extLst>
      <p:ext uri="{BB962C8B-B14F-4D97-AF65-F5344CB8AC3E}">
        <p14:creationId xmlns:p14="http://schemas.microsoft.com/office/powerpoint/2010/main" val="3280170458"/>
      </p:ext>
    </p:extLst>
  </p:cSld>
  <p:clrMapOvr>
    <a:masterClrMapping/>
  </p:clrMapOvr>
</p:sld>
</file>

<file path=ppt/theme/theme1.xml><?xml version="1.0" encoding="utf-8"?>
<a:theme xmlns:a="http://schemas.openxmlformats.org/drawingml/2006/main" name="丝状">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526</TotalTime>
  <Words>1769</Words>
  <Application>Microsoft Office PowerPoint</Application>
  <PresentationFormat>宽屏</PresentationFormat>
  <Paragraphs>139</Paragraphs>
  <Slides>17</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等线 Light</vt:lpstr>
      <vt:lpstr>黑体</vt:lpstr>
      <vt:lpstr>宋体</vt:lpstr>
      <vt:lpstr>幼圆</vt:lpstr>
      <vt:lpstr>Arial</vt:lpstr>
      <vt:lpstr>Calibri</vt:lpstr>
      <vt:lpstr>Century Gothic</vt:lpstr>
      <vt:lpstr>Times New Roman</vt:lpstr>
      <vt:lpstr>Wingdings 3</vt:lpstr>
      <vt:lpstr>丝状</vt:lpstr>
      <vt:lpstr>大学体育课程</vt:lpstr>
      <vt:lpstr>了解大学体育的几个重要途径</vt:lpstr>
      <vt:lpstr>课程类型及成绩构成</vt:lpstr>
      <vt:lpstr>特殊规定</vt:lpstr>
      <vt:lpstr>保健班申请</vt:lpstr>
      <vt:lpstr>慕课简介</vt:lpstr>
      <vt:lpstr>PowerPoint 演示文稿</vt:lpstr>
      <vt:lpstr>二、平时学习流程 </vt:lpstr>
      <vt:lpstr>三、基本要求</vt:lpstr>
      <vt:lpstr>体质健康测试实施</vt:lpstr>
      <vt:lpstr>PowerPoint 演示文稿</vt:lpstr>
      <vt:lpstr>PowerPoint 演示文稿</vt:lpstr>
      <vt:lpstr>PowerPoint 演示文稿</vt:lpstr>
      <vt:lpstr>课外活动构成</vt:lpstr>
      <vt:lpstr>俱乐部活动要求</vt:lpstr>
      <vt:lpstr>联系我们</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大学体育课程学习</dc:title>
  <dc:creator>邵名丽</dc:creator>
  <cp:lastModifiedBy>邵 名丽</cp:lastModifiedBy>
  <cp:revision>34</cp:revision>
  <dcterms:created xsi:type="dcterms:W3CDTF">2018-03-05T14:04:24Z</dcterms:created>
  <dcterms:modified xsi:type="dcterms:W3CDTF">2020-02-15T02:51:14Z</dcterms:modified>
</cp:coreProperties>
</file>