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58" r:id="rId4"/>
    <p:sldId id="269" r:id="rId5"/>
    <p:sldId id="270" r:id="rId6"/>
    <p:sldId id="273" r:id="rId7"/>
    <p:sldId id="272" r:id="rId8"/>
    <p:sldId id="259" r:id="rId9"/>
    <p:sldId id="261" r:id="rId10"/>
    <p:sldId id="262" r:id="rId11"/>
    <p:sldId id="274" r:id="rId12"/>
    <p:sldId id="263" r:id="rId13"/>
    <p:sldId id="264" r:id="rId14"/>
    <p:sldId id="267" r:id="rId15"/>
    <p:sldId id="268" r:id="rId16"/>
    <p:sldId id="275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邵 名丽" initials="邵" lastIdx="2" clrIdx="0">
    <p:extLst>
      <p:ext uri="{19B8F6BF-5375-455C-9EA6-DF929625EA0E}">
        <p15:presenceInfo xmlns:p15="http://schemas.microsoft.com/office/powerpoint/2012/main" userId="cfa4b28979c95de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96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493DAF-C585-41B8-8CC7-E03337FEC7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A618E9D-01BC-49E4-96E1-0832116E5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8C46C0-CD70-4C36-9671-1B6879C41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B11B-FD53-4963-AF8C-7A469E4E82F1}" type="datetimeFigureOut">
              <a:rPr lang="zh-CN" altLang="en-US" smtClean="0"/>
              <a:t>2021/2/25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D9F997-15F9-41BA-8A6E-11E556434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03E1D0-8A6A-4A66-881A-367BC6673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553D-213F-4466-A891-3F63D0E85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21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1E7B50-133B-4364-8C4B-DB8B1C7F5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F159D2-D24A-4645-8ECD-C21101549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063F792-E7F6-4BB5-B3C4-A24C2AA43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B11B-FD53-4963-AF8C-7A469E4E82F1}" type="datetimeFigureOut">
              <a:rPr lang="zh-CN" altLang="en-US" smtClean="0"/>
              <a:t>2021/2/25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56BB73-4F7D-4C10-B235-35477BED6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834F5A-DFD5-4A43-97AE-8D6BD8E4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553D-213F-4466-A891-3F63D0E85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378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1C48E0-7455-4694-A411-65820BF96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8BDFC9D-972F-4431-BE80-4930DCE72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144640-D5AD-42D1-A52F-512BBD191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B11B-FD53-4963-AF8C-7A469E4E82F1}" type="datetimeFigureOut">
              <a:rPr lang="zh-CN" altLang="en-US" smtClean="0"/>
              <a:t>2021/2/25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B6D38DA-63D9-4650-A162-4DF375875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A42BEA-7636-4874-B1BC-D4B548085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553D-213F-4466-A891-3F63D0E85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268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00D5A3-69D5-4AB8-B1A2-A4FD674D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5727AF-BFA1-4358-AE6C-FF775C031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EB37790-B274-49AE-BC98-8A7F40E4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1FC7D36-1B1B-4D85-A025-3755B0CD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B11B-FD53-4963-AF8C-7A469E4E82F1}" type="datetimeFigureOut">
              <a:rPr lang="zh-CN" altLang="en-US" smtClean="0"/>
              <a:t>2021/2/25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FE15460-D870-4E5E-84D3-6B9C1E9B7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1A7B38D-618A-4B59-B60A-4D32F55B5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553D-213F-4466-A891-3F63D0E85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8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D7686D-CE67-4915-BF27-0B981F8DD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6AAA38-D6D4-414A-907D-B009FDBB4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204E3ED-91D3-4C89-9094-A8E61226C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7BEB773-6866-4EDB-B33D-095360F18A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09474DC-455F-4607-ABF7-358A6F843C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EF994A0-23A2-4A0E-9FA2-93EEF7EA8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B11B-FD53-4963-AF8C-7A469E4E82F1}" type="datetimeFigureOut">
              <a:rPr lang="zh-CN" altLang="en-US" smtClean="0"/>
              <a:t>2021/2/25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236AA6D-5A4B-457B-AE72-0A04AE26B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406173A-84E0-427C-A5A3-05B03DDAB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553D-213F-4466-A891-3F63D0E85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811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56DC1F-74CE-4C55-BFEC-001DD85E1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9AB6093-3625-4FAE-8492-83BED45CA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B11B-FD53-4963-AF8C-7A469E4E82F1}" type="datetimeFigureOut">
              <a:rPr lang="zh-CN" altLang="en-US" smtClean="0"/>
              <a:t>2021/2/25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F938F79-8936-448C-95CD-8F1E58576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CEFC054-E573-45E7-89D4-9E766D495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553D-213F-4466-A891-3F63D0E85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086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5F6409F-04DA-4BF5-B3D2-DE2B83FEF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B11B-FD53-4963-AF8C-7A469E4E82F1}" type="datetimeFigureOut">
              <a:rPr lang="zh-CN" altLang="en-US" smtClean="0"/>
              <a:t>2021/2/25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06F3684-CF6D-4570-A014-AAC2FC949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9C865F-DA16-419C-9614-9F098BE87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553D-213F-4466-A891-3F63D0E85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268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7034F1-B2CA-436A-8674-76A5828F3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B3E288-1D3D-45C9-AA27-4B0E200C8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B6BA7E4-7875-4DF2-8613-D495D02D5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70B812C-CD55-42AA-8BBD-D0F759F85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B11B-FD53-4963-AF8C-7A469E4E82F1}" type="datetimeFigureOut">
              <a:rPr lang="zh-CN" altLang="en-US" smtClean="0"/>
              <a:t>2021/2/25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ABBDB79-BD0A-4BFA-80B1-1A2ED89EA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32B4587-AE26-4B66-9D73-726CCD74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553D-213F-4466-A891-3F63D0E85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156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8603D0-6978-4E23-99DD-A8FABDEFE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669FF8E-3E1A-4F76-A0F2-87E6C9687F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ECE150A-21A6-427A-AFE1-1F46929E96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0CCC8F6-26D8-466F-AF19-AD6DE336D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B11B-FD53-4963-AF8C-7A469E4E82F1}" type="datetimeFigureOut">
              <a:rPr lang="zh-CN" altLang="en-US" smtClean="0"/>
              <a:t>2021/2/25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FAF0651-7E9F-4C41-85B1-0A78314B4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FB16E11-6C5A-4378-B1FD-B9DC498A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553D-213F-4466-A891-3F63D0E85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23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12583A-1D13-42CF-8445-BD3F4AF2E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4958687-825D-426E-A540-CAFBB92D4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24F816-538B-41D0-8DD4-F98ACD585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B11B-FD53-4963-AF8C-7A469E4E82F1}" type="datetimeFigureOut">
              <a:rPr lang="zh-CN" altLang="en-US" smtClean="0"/>
              <a:t>2021/2/25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4301D7-C6E0-44A7-BF43-E8AD4A93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D008EB-9A67-4911-A2CC-CDB4CFFB5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553D-213F-4466-A891-3F63D0E85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929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CABA428-8EF1-4F83-A11A-FB1A5855F7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8796B16-2F5B-4DEA-8822-ECC5C91281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C36FEB-B626-4FB7-80E0-567D81BD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B11B-FD53-4963-AF8C-7A469E4E82F1}" type="datetimeFigureOut">
              <a:rPr lang="zh-CN" altLang="en-US" smtClean="0"/>
              <a:t>2021/2/25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73417E-9381-4B63-919C-F0CE8DE68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94734C-CA17-4E75-BC64-6ECA3A573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553D-213F-4466-A891-3F63D0E85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410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D0EFF69-89D7-41B4-9908-818E1674D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FC293C6-FBF1-402E-8BAD-00177110F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C2088A-E116-4D9B-A91C-9857BDF16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5B11B-FD53-4963-AF8C-7A469E4E82F1}" type="datetimeFigureOut">
              <a:rPr lang="zh-CN" altLang="en-US" smtClean="0"/>
              <a:t>2021/2/25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B25BE1-482E-4F2A-945F-27133C7A15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900EF7-E6F7-447C-AC21-08888B015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6553D-213F-4466-A891-3F63D0E85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86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41000">
              <a:schemeClr val="accent1">
                <a:lumMod val="0"/>
                <a:lumOff val="100000"/>
                <a:alpha val="89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868681"/>
            <a:ext cx="9144000" cy="1859279"/>
          </a:xfrm>
        </p:spPr>
        <p:txBody>
          <a:bodyPr/>
          <a:lstStyle/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平台使用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00158"/>
            <a:ext cx="9144000" cy="1655762"/>
          </a:xfrm>
        </p:spPr>
        <p:txBody>
          <a:bodyPr/>
          <a:lstStyle/>
          <a:p>
            <a:endParaRPr lang="en-US" altLang="zh-CN" dirty="0"/>
          </a:p>
          <a:p>
            <a:r>
              <a:rPr lang="zh-CN" altLang="en-US" sz="4000" dirty="0"/>
              <a:t>网址：</a:t>
            </a:r>
            <a:r>
              <a:rPr lang="en-US" altLang="zh-CN" sz="4000" strike="noStrike" kern="0" dirty="0">
                <a:effectLst/>
                <a:latin typeface="宋体" panose="02010600030101010101" pitchFamily="2" charset="-122"/>
                <a:cs typeface="Songti SC"/>
              </a:rPr>
              <a:t>http://peclub.ecnu.edu.cn</a:t>
            </a:r>
            <a:endParaRPr lang="en-US" altLang="zh-CN" sz="4000" dirty="0"/>
          </a:p>
          <a:p>
            <a:endParaRPr lang="en-US" altLang="zh-CN" sz="40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791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581891"/>
            <a:ext cx="10515600" cy="5595072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、平台</a:t>
            </a:r>
            <a:r>
              <a:rPr lang="zh-CN" altLang="en-US" dirty="0"/>
              <a:t>首页（</a:t>
            </a:r>
            <a:r>
              <a:rPr lang="zh-CN" altLang="en-US" dirty="0" smtClean="0"/>
              <a:t>登录</a:t>
            </a:r>
            <a:r>
              <a:rPr lang="en-US" altLang="zh-CN" dirty="0" smtClean="0"/>
              <a:t>…………</a:t>
            </a:r>
            <a:r>
              <a:rPr lang="en-US" altLang="zh-CN" dirty="0" smtClean="0">
                <a:solidFill>
                  <a:prstClr val="black"/>
                </a:solidFill>
              </a:rPr>
              <a:t>…………</a:t>
            </a:r>
            <a:r>
              <a:rPr lang="en-US" altLang="zh-CN" dirty="0" smtClean="0"/>
              <a:t>…</a:t>
            </a:r>
            <a:r>
              <a:rPr lang="en-US" altLang="zh-CN" dirty="0" smtClean="0">
                <a:solidFill>
                  <a:prstClr val="black"/>
                </a:solidFill>
              </a:rPr>
              <a:t>……</a:t>
            </a:r>
            <a:r>
              <a:rPr lang="en-US" altLang="zh-CN" dirty="0">
                <a:solidFill>
                  <a:prstClr val="black"/>
                </a:solidFill>
              </a:rPr>
              <a:t>…</a:t>
            </a:r>
            <a:r>
              <a:rPr lang="en-US" altLang="zh-CN" dirty="0" smtClean="0"/>
              <a:t>3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、互动论坛使用</a:t>
            </a:r>
            <a:r>
              <a:rPr lang="en-US" altLang="zh-CN" dirty="0" smtClean="0">
                <a:solidFill>
                  <a:prstClr val="black"/>
                </a:solidFill>
              </a:rPr>
              <a:t>…………………………………</a:t>
            </a:r>
            <a:r>
              <a:rPr lang="en-US" altLang="zh-CN" dirty="0">
                <a:solidFill>
                  <a:prstClr val="black"/>
                </a:solidFill>
              </a:rPr>
              <a:t>…</a:t>
            </a:r>
            <a:r>
              <a:rPr lang="en-US" altLang="zh-CN" dirty="0" smtClean="0"/>
              <a:t>4</a:t>
            </a:r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、课件、视频学习</a:t>
            </a:r>
            <a:r>
              <a:rPr lang="en-US" altLang="zh-CN" dirty="0" smtClean="0"/>
              <a:t>………………………</a:t>
            </a:r>
            <a:r>
              <a:rPr lang="en-US" altLang="zh-CN" dirty="0" smtClean="0">
                <a:solidFill>
                  <a:prstClr val="black"/>
                </a:solidFill>
              </a:rPr>
              <a:t>……</a:t>
            </a:r>
            <a:r>
              <a:rPr lang="en-US" altLang="zh-CN" dirty="0">
                <a:solidFill>
                  <a:prstClr val="black"/>
                </a:solidFill>
              </a:rPr>
              <a:t>…</a:t>
            </a:r>
            <a:r>
              <a:rPr lang="en-US" altLang="zh-CN" dirty="0" smtClean="0"/>
              <a:t>6</a:t>
            </a:r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、加入俱乐部</a:t>
            </a:r>
            <a:r>
              <a:rPr lang="en-US" altLang="zh-CN" dirty="0" smtClean="0"/>
              <a:t>…………………………………</a:t>
            </a:r>
            <a:r>
              <a:rPr lang="en-US" altLang="zh-CN" dirty="0" smtClean="0">
                <a:solidFill>
                  <a:prstClr val="black"/>
                </a:solidFill>
              </a:rPr>
              <a:t>…</a:t>
            </a:r>
            <a:r>
              <a:rPr lang="en-US" altLang="zh-CN" dirty="0">
                <a:solidFill>
                  <a:prstClr val="black"/>
                </a:solidFill>
              </a:rPr>
              <a:t>…</a:t>
            </a:r>
            <a:r>
              <a:rPr lang="en-US" altLang="zh-CN" dirty="0" smtClean="0"/>
              <a:t>8</a:t>
            </a:r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、积分查询</a:t>
            </a:r>
            <a:r>
              <a:rPr lang="en-US" altLang="zh-CN" dirty="0" smtClean="0">
                <a:solidFill>
                  <a:prstClr val="black"/>
                </a:solidFill>
              </a:rPr>
              <a:t>………………………………………</a:t>
            </a:r>
            <a:r>
              <a:rPr lang="en-US" altLang="zh-CN" dirty="0">
                <a:solidFill>
                  <a:prstClr val="black"/>
                </a:solidFill>
              </a:rPr>
              <a:t>…</a:t>
            </a:r>
            <a:r>
              <a:rPr lang="en-US" altLang="zh-CN" dirty="0" smtClean="0"/>
              <a:t>11</a:t>
            </a:r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、课外</a:t>
            </a:r>
            <a:r>
              <a:rPr lang="zh-CN" altLang="en-US" dirty="0"/>
              <a:t>体</a:t>
            </a:r>
            <a:r>
              <a:rPr lang="zh-CN" altLang="en-US" dirty="0" smtClean="0"/>
              <a:t>测预约</a:t>
            </a:r>
            <a:r>
              <a:rPr lang="en-US" altLang="zh-CN" dirty="0" smtClean="0"/>
              <a:t>…………………………</a:t>
            </a:r>
            <a:r>
              <a:rPr lang="en-US" altLang="zh-CN" dirty="0" smtClean="0">
                <a:solidFill>
                  <a:prstClr val="black"/>
                </a:solidFill>
              </a:rPr>
              <a:t>……</a:t>
            </a:r>
            <a:r>
              <a:rPr lang="en-US" altLang="zh-CN" dirty="0">
                <a:solidFill>
                  <a:prstClr val="black"/>
                </a:solidFill>
              </a:rPr>
              <a:t>…</a:t>
            </a:r>
            <a:r>
              <a:rPr lang="en-US" altLang="zh-CN" dirty="0" smtClean="0"/>
              <a:t>12</a:t>
            </a:r>
          </a:p>
          <a:p>
            <a:r>
              <a:rPr lang="en-US" altLang="zh-CN" dirty="0" smtClean="0"/>
              <a:t>7</a:t>
            </a:r>
            <a:r>
              <a:rPr lang="zh-CN" altLang="en-US" dirty="0" smtClean="0"/>
              <a:t>、课外体测成绩查询</a:t>
            </a:r>
            <a:r>
              <a:rPr lang="en-US" altLang="zh-CN" dirty="0" smtClean="0"/>
              <a:t>…………</a:t>
            </a:r>
            <a:r>
              <a:rPr lang="en-US" altLang="zh-CN" dirty="0" smtClean="0">
                <a:solidFill>
                  <a:prstClr val="black"/>
                </a:solidFill>
              </a:rPr>
              <a:t>……………</a:t>
            </a:r>
            <a:r>
              <a:rPr lang="en-US" altLang="zh-CN" dirty="0">
                <a:solidFill>
                  <a:prstClr val="black"/>
                </a:solidFill>
              </a:rPr>
              <a:t>…</a:t>
            </a:r>
            <a:r>
              <a:rPr lang="en-US" altLang="zh-CN" dirty="0" smtClean="0"/>
              <a:t>13</a:t>
            </a:r>
          </a:p>
          <a:p>
            <a:r>
              <a:rPr lang="en-US" altLang="zh-CN" dirty="0" smtClean="0"/>
              <a:t>8</a:t>
            </a:r>
            <a:r>
              <a:rPr lang="zh-CN" altLang="en-US" dirty="0" smtClean="0"/>
              <a:t>、学期成绩</a:t>
            </a:r>
            <a:r>
              <a:rPr lang="zh-CN" altLang="en-US" sz="1400" dirty="0" smtClean="0"/>
              <a:t>（</a:t>
            </a:r>
            <a:r>
              <a:rPr lang="zh-CN" altLang="en-US" sz="1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含网上理论</a:t>
            </a:r>
            <a:r>
              <a:rPr lang="zh-CN" altLang="en-US" sz="1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lang="zh-CN" altLang="en-US" sz="1200" dirty="0" smtClean="0"/>
              <a:t>）</a:t>
            </a:r>
            <a:r>
              <a:rPr lang="zh-CN" altLang="en-US" dirty="0" smtClean="0"/>
              <a:t>成绩查询</a:t>
            </a:r>
            <a:r>
              <a:rPr lang="en-US" altLang="zh-CN" dirty="0" smtClean="0"/>
              <a:t>……………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9328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41000">
              <a:schemeClr val="accent1">
                <a:lumMod val="0"/>
                <a:lumOff val="100000"/>
                <a:alpha val="89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0692" y="0"/>
            <a:ext cx="11106364" cy="1756709"/>
          </a:xfrm>
        </p:spPr>
        <p:txBody>
          <a:bodyPr>
            <a:normAutofit/>
          </a:bodyPr>
          <a:lstStyle/>
          <a:p>
            <a:pPr algn="l"/>
            <a: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zh-CN" altLang="en-US" sz="4800" dirty="0">
                <a:solidFill>
                  <a:schemeClr val="accent2">
                    <a:lumMod val="75000"/>
                  </a:schemeClr>
                </a:solidFill>
              </a:rPr>
              <a:t>、平台首页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00158"/>
            <a:ext cx="9144000" cy="1655762"/>
          </a:xfrm>
        </p:spPr>
        <p:txBody>
          <a:bodyPr/>
          <a:lstStyle/>
          <a:p>
            <a:endParaRPr lang="en-US" altLang="zh-CN" dirty="0"/>
          </a:p>
          <a:p>
            <a:endParaRPr lang="en-US" altLang="zh-CN" sz="40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690" y="2029147"/>
            <a:ext cx="5766310" cy="467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92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CF1D07-6DAC-4135-8108-A08A7B982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047"/>
            <a:ext cx="8018124" cy="1351641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en-US" altLang="zh-CN" sz="4900" kern="100" dirty="0">
                <a:solidFill>
                  <a:schemeClr val="accent2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4900" kern="100" dirty="0">
                <a:solidFill>
                  <a:schemeClr val="accent2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、进入互动论坛</a:t>
            </a:r>
            <a:r>
              <a:rPr lang="en-US" altLang="zh-CN" sz="2200" kern="100" dirty="0">
                <a:solidFill>
                  <a:schemeClr val="accent2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CN" sz="2200" kern="100" dirty="0">
                <a:solidFill>
                  <a:schemeClr val="accent2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</a:br>
            <a:r>
              <a:rPr lang="zh-CN" altLang="zh-CN" sz="3100" kern="100" dirty="0">
                <a:solidFill>
                  <a:schemeClr val="accent2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请在用户登录框中，</a:t>
            </a:r>
            <a:r>
              <a:rPr lang="zh-CN" altLang="en-US" sz="3100" kern="100" dirty="0">
                <a:solidFill>
                  <a:schemeClr val="accent2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lang="zh-CN" altLang="zh-CN" sz="3100" kern="100" dirty="0">
                <a:solidFill>
                  <a:schemeClr val="accent2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学号、校园统一身份认证密码、校验码，登录后点击互动论坛。</a:t>
            </a:r>
            <a:r>
              <a:rPr lang="zh-CN" altLang="zh-CN" sz="3100" kern="100" dirty="0">
                <a:solidFill>
                  <a:schemeClr val="accent2">
                    <a:lumMod val="60000"/>
                    <a:lumOff val="40000"/>
                  </a:schemeClr>
                </a:solidFill>
                <a:highlight>
                  <a:srgbClr val="FFFF00"/>
                </a:highligh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zh-CN" altLang="zh-CN" sz="3100" kern="100" dirty="0">
                <a:solidFill>
                  <a:schemeClr val="accent2">
                    <a:lumMod val="60000"/>
                    <a:lumOff val="40000"/>
                  </a:schemeClr>
                </a:solidFill>
                <a:highlight>
                  <a:srgbClr val="FFFF00"/>
                </a:highligh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</a:br>
            <a:endParaRPr lang="zh-CN" altLang="en-US" sz="3100" dirty="0">
              <a:solidFill>
                <a:schemeClr val="accent2">
                  <a:lumMod val="60000"/>
                  <a:lumOff val="40000"/>
                </a:schemeClr>
              </a:solidFill>
              <a:highlight>
                <a:srgbClr val="FFFF00"/>
              </a:highlight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3C5335-B573-4D9C-A9C2-6B892E05C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1550" y="3119566"/>
            <a:ext cx="2816596" cy="1810669"/>
          </a:xfrm>
          <a:prstGeom prst="rect">
            <a:avLst/>
          </a:prstGeom>
        </p:spPr>
      </p:pic>
      <p:pic>
        <p:nvPicPr>
          <p:cNvPr id="7" name="图片 6" descr="社交网络的手机截图&#10;&#10;描述已自动生成">
            <a:extLst>
              <a:ext uri="{FF2B5EF4-FFF2-40B4-BE49-F238E27FC236}">
                <a16:creationId xmlns:a16="http://schemas.microsoft.com/office/drawing/2014/main" id="{A1B7582D-891E-4CFD-AFD0-1F13BF993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56" y="2016572"/>
            <a:ext cx="3689540" cy="4502381"/>
          </a:xfrm>
          <a:prstGeom prst="rect">
            <a:avLst/>
          </a:prstGeom>
        </p:spPr>
      </p:pic>
      <p:sp>
        <p:nvSpPr>
          <p:cNvPr id="13" name="内容占位符 12">
            <a:extLst>
              <a:ext uri="{FF2B5EF4-FFF2-40B4-BE49-F238E27FC236}">
                <a16:creationId xmlns:a16="http://schemas.microsoft.com/office/drawing/2014/main" id="{C0178791-3882-4D03-A319-8FCFA6665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54113" y="3821987"/>
            <a:ext cx="10881189" cy="4584468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5728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65E631-C4E6-40DE-8A71-FC23B12EA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zh-CN" b="1" dirty="0">
                <a:solidFill>
                  <a:schemeClr val="accent2">
                    <a:lumMod val="75000"/>
                  </a:schemeClr>
                </a:solidFill>
              </a:rPr>
              <a:t>在互动论坛中，选择相关课程点击进入，并再次选择课程序号进入。</a:t>
            </a:r>
            <a:br>
              <a:rPr lang="zh-CN" altLang="zh-CN" b="1" dirty="0">
                <a:solidFill>
                  <a:schemeClr val="accent2">
                    <a:lumMod val="75000"/>
                  </a:schemeClr>
                </a:solidFill>
              </a:rPr>
            </a:b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DF4E177B-6F50-456A-93AA-12A49BC4DDF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039" y="1825625"/>
            <a:ext cx="7099921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7631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88B0B4-12A8-4A74-A6F6-A9127796A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5300" dirty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zh-CN" altLang="en-US" sz="5300" dirty="0">
                <a:solidFill>
                  <a:schemeClr val="accent2">
                    <a:lumMod val="75000"/>
                  </a:schemeClr>
                </a:solidFill>
              </a:rPr>
              <a:t>、课件、视频下载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在教学资源栏下找到课件、视频下载后浏览（大学体育学习和平台使用请先学习）</a:t>
            </a:r>
          </a:p>
        </p:txBody>
      </p:sp>
      <p:pic>
        <p:nvPicPr>
          <p:cNvPr id="5" name="内容占位符 4" descr="社交网站的手机截图&#10;&#10;描述已自动生成">
            <a:extLst>
              <a:ext uri="{FF2B5EF4-FFF2-40B4-BE49-F238E27FC236}">
                <a16:creationId xmlns:a16="http://schemas.microsoft.com/office/drawing/2014/main" id="{77EECDFF-61EE-49C5-A575-AD9CA2A08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21" y="1690687"/>
            <a:ext cx="10515600" cy="4401887"/>
          </a:xfrm>
        </p:spPr>
      </p:pic>
    </p:spTree>
    <p:extLst>
      <p:ext uri="{BB962C8B-B14F-4D97-AF65-F5344CB8AC3E}">
        <p14:creationId xmlns:p14="http://schemas.microsoft.com/office/powerpoint/2010/main" val="618760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D942A9-77BC-4916-A5C5-2BB63BDBE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b="1" kern="100" dirty="0">
                <a:solidFill>
                  <a:schemeClr val="accent2">
                    <a:lumMod val="75000"/>
                  </a:schemeClr>
                </a:solidFill>
                <a:latin typeface="等线" panose="02010600030101010101" pitchFamily="2" charset="-122"/>
              </a:rPr>
              <a:t>完成老师布置的视频观看和练习内容</a:t>
            </a:r>
            <a:r>
              <a:rPr lang="zh-CN" altLang="en-US" b="1" kern="100" dirty="0">
                <a:solidFill>
                  <a:schemeClr val="accent2">
                    <a:lumMod val="75000"/>
                  </a:schemeClr>
                </a:solidFill>
                <a:latin typeface="等线" panose="02010600030101010101" pitchFamily="2" charset="-122"/>
              </a:rPr>
              <a:t>、完成考勤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AB431E7-F539-4520-8816-9B3E8D056699}"/>
              </a:ext>
            </a:extLst>
          </p:cNvPr>
          <p:cNvSpPr/>
          <p:nvPr/>
        </p:nvSpPr>
        <p:spPr>
          <a:xfrm>
            <a:off x="4041591" y="324433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kern="100" dirty="0">
                <a:solidFill>
                  <a:schemeClr val="accent2">
                    <a:lumMod val="75000"/>
                  </a:schemeClr>
                </a:solidFill>
                <a:latin typeface="等线" panose="02010600030101010101" pitchFamily="2" charset="-122"/>
              </a:rPr>
              <a:t>，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8581C3C-4274-4C04-B3E4-8A2D5E933F3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245" y="1825625"/>
            <a:ext cx="6213510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3464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41000">
              <a:schemeClr val="accent1">
                <a:lumMod val="0"/>
                <a:lumOff val="100000"/>
                <a:alpha val="89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91613" y="313876"/>
            <a:ext cx="9409960" cy="1836503"/>
          </a:xfrm>
        </p:spPr>
        <p:txBody>
          <a:bodyPr numCol="1">
            <a:normAutofit/>
          </a:bodyPr>
          <a:lstStyle/>
          <a:p>
            <a:pPr algn="l"/>
            <a:r>
              <a:rPr lang="en-US" altLang="zh-CN" sz="4400" dirty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zh-CN" altLang="en-US" sz="4400" dirty="0">
                <a:solidFill>
                  <a:schemeClr val="accent2">
                    <a:lumMod val="75000"/>
                  </a:schemeClr>
                </a:solidFill>
              </a:rPr>
              <a:t>、加入俱乐部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登录后进入个人中心，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highlight>
                  <a:srgbClr val="FFFF00"/>
                </a:highlight>
              </a:rPr>
              <a:t>请完善相关信息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00158"/>
            <a:ext cx="9144000" cy="1655762"/>
          </a:xfrm>
        </p:spPr>
        <p:txBody>
          <a:bodyPr/>
          <a:lstStyle/>
          <a:p>
            <a:endParaRPr lang="en-US" altLang="zh-CN" dirty="0"/>
          </a:p>
          <a:p>
            <a:endParaRPr lang="en-US" altLang="zh-CN" sz="40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439" y="2393190"/>
            <a:ext cx="4726482" cy="4102643"/>
          </a:xfrm>
          <a:prstGeom prst="rect">
            <a:avLst/>
          </a:prstGeom>
        </p:spPr>
      </p:pic>
      <p:pic>
        <p:nvPicPr>
          <p:cNvPr id="6" name="图片 5" descr="图片包含 游戏机, 仪表&#10;&#10;描述已自动生成">
            <a:extLst>
              <a:ext uri="{FF2B5EF4-FFF2-40B4-BE49-F238E27FC236}">
                <a16:creationId xmlns:a16="http://schemas.microsoft.com/office/drawing/2014/main" id="{C3049F2F-6DEF-46F8-8807-95F82919A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367" y="2882755"/>
            <a:ext cx="2268196" cy="177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948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41000">
              <a:schemeClr val="accent1">
                <a:lumMod val="0"/>
                <a:lumOff val="100000"/>
                <a:alpha val="89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98660" y="-281940"/>
            <a:ext cx="7558356" cy="1661159"/>
          </a:xfrm>
        </p:spPr>
        <p:txBody>
          <a:bodyPr>
            <a:normAutofit/>
          </a:bodyPr>
          <a:lstStyle/>
          <a:p>
            <a:r>
              <a:rPr lang="zh-CN" altLang="en-US" sz="4800" dirty="0">
                <a:solidFill>
                  <a:schemeClr val="accent2">
                    <a:lumMod val="75000"/>
                  </a:schemeClr>
                </a:solidFill>
              </a:rPr>
              <a:t>查找俱乐部开课情况并加入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00158"/>
            <a:ext cx="7040880" cy="1472882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sz="40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6" name="图片 5" descr="手机屏幕截图&#10;&#10;描述已自动生成">
            <a:extLst>
              <a:ext uri="{FF2B5EF4-FFF2-40B4-BE49-F238E27FC236}">
                <a16:creationId xmlns:a16="http://schemas.microsoft.com/office/drawing/2014/main" id="{A443A491-D67D-4405-8F6F-A4473725B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2174399"/>
            <a:ext cx="105918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746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0"/>
                <a:lumOff val="100000"/>
              </a:schemeClr>
            </a:gs>
            <a:gs pos="41000">
              <a:schemeClr val="accent1">
                <a:lumMod val="0"/>
                <a:lumOff val="100000"/>
                <a:alpha val="89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868681"/>
            <a:ext cx="3291840" cy="1996439"/>
          </a:xfrm>
        </p:spPr>
        <p:txBody>
          <a:bodyPr/>
          <a:lstStyle/>
          <a:p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00158"/>
            <a:ext cx="9144000" cy="1655762"/>
          </a:xfrm>
        </p:spPr>
        <p:txBody>
          <a:bodyPr/>
          <a:lstStyle/>
          <a:p>
            <a:endParaRPr lang="en-US" altLang="zh-CN" dirty="0"/>
          </a:p>
          <a:p>
            <a:endParaRPr lang="en-US" altLang="zh-CN" sz="40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47" y="956945"/>
            <a:ext cx="6677025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80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0"/>
                <a:lumOff val="100000"/>
              </a:schemeClr>
            </a:gs>
            <a:gs pos="41000">
              <a:schemeClr val="accent1">
                <a:lumMod val="0"/>
                <a:lumOff val="100000"/>
                <a:alpha val="89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A1B5EB-11EB-4ED5-A60B-F1FED8B68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  <a:t>5</a:t>
            </a:r>
            <a:r>
              <a:rPr lang="zh-CN" altLang="en-US" sz="4800" dirty="0">
                <a:solidFill>
                  <a:schemeClr val="accent2">
                    <a:lumMod val="75000"/>
                  </a:schemeClr>
                </a:solidFill>
              </a:rPr>
              <a:t>、积分查询</a:t>
            </a:r>
            <a: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</a:br>
            <a:endParaRPr lang="zh-CN" altLang="en-US" sz="31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6C95A121-1CD2-4B6D-B6A9-63A2A6B98B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6565" y="1825625"/>
            <a:ext cx="531887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41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41000">
              <a:schemeClr val="accent1">
                <a:lumMod val="0"/>
                <a:lumOff val="100000"/>
                <a:alpha val="89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31866" y="277403"/>
            <a:ext cx="7040880" cy="924673"/>
          </a:xfrm>
        </p:spPr>
        <p:txBody>
          <a:bodyPr/>
          <a:lstStyle/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、课外体测预约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00158"/>
            <a:ext cx="7040880" cy="1472882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sz="40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085" y="1584960"/>
            <a:ext cx="7268447" cy="567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46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41000">
              <a:schemeClr val="accent1">
                <a:lumMod val="0"/>
                <a:lumOff val="100000"/>
                <a:alpha val="89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39626" y="1191802"/>
            <a:ext cx="1435513" cy="4913767"/>
          </a:xfrm>
        </p:spPr>
        <p:txBody>
          <a:bodyPr>
            <a:normAutofit/>
          </a:bodyPr>
          <a:lstStyle/>
          <a:p>
            <a: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  <a:t>7</a:t>
            </a:r>
            <a:r>
              <a:rPr lang="zh-CN" altLang="en-US" sz="4800" dirty="0">
                <a:solidFill>
                  <a:schemeClr val="accent2">
                    <a:lumMod val="75000"/>
                  </a:schemeClr>
                </a:solidFill>
              </a:rPr>
              <a:t>、体</a:t>
            </a:r>
            <a: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zh-CN" altLang="en-US" sz="4800" dirty="0">
                <a:solidFill>
                  <a:schemeClr val="accent2">
                    <a:lumMod val="75000"/>
                  </a:schemeClr>
                </a:solidFill>
              </a:rPr>
              <a:t>测</a:t>
            </a:r>
            <a: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zh-CN" altLang="en-US" sz="4800" dirty="0">
                <a:solidFill>
                  <a:schemeClr val="accent2">
                    <a:lumMod val="75000"/>
                  </a:schemeClr>
                </a:solidFill>
              </a:rPr>
              <a:t>成</a:t>
            </a:r>
            <a: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zh-CN" altLang="en-US" sz="4800" dirty="0">
                <a:solidFill>
                  <a:schemeClr val="accent2">
                    <a:lumMod val="75000"/>
                  </a:schemeClr>
                </a:solidFill>
              </a:rPr>
              <a:t>绩</a:t>
            </a:r>
            <a: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zh-CN" altLang="en-US" sz="4800" dirty="0">
                <a:solidFill>
                  <a:schemeClr val="accent2">
                    <a:lumMod val="75000"/>
                  </a:schemeClr>
                </a:solidFill>
              </a:rPr>
              <a:t>查</a:t>
            </a:r>
            <a: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zh-CN" altLang="en-US" sz="4800" dirty="0">
                <a:solidFill>
                  <a:schemeClr val="accent2">
                    <a:lumMod val="75000"/>
                  </a:schemeClr>
                </a:solidFill>
              </a:rPr>
              <a:t>询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28641" y="1118603"/>
            <a:ext cx="7040880" cy="1472882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sz="40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85" y="266700"/>
            <a:ext cx="5141779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97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41000">
              <a:schemeClr val="accent1">
                <a:lumMod val="0"/>
                <a:lumOff val="100000"/>
                <a:alpha val="89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9660" y="71919"/>
            <a:ext cx="10317383" cy="1089061"/>
          </a:xfrm>
        </p:spPr>
        <p:txBody>
          <a:bodyPr>
            <a:normAutofit/>
          </a:bodyPr>
          <a:lstStyle/>
          <a:p>
            <a:r>
              <a:rPr lang="en-US" altLang="zh-CN" sz="4800" dirty="0">
                <a:solidFill>
                  <a:schemeClr val="accent2">
                    <a:lumMod val="75000"/>
                  </a:schemeClr>
                </a:solidFill>
              </a:rPr>
              <a:t>8</a:t>
            </a:r>
            <a:r>
              <a:rPr lang="zh-CN" altLang="en-US" sz="4800" dirty="0">
                <a:solidFill>
                  <a:schemeClr val="accent2">
                    <a:lumMod val="75000"/>
                  </a:schemeClr>
                </a:solidFill>
              </a:rPr>
              <a:t>、学期成绩查询</a:t>
            </a:r>
            <a:r>
              <a:rPr lang="zh-CN" altLang="en-US" sz="4900" dirty="0">
                <a:solidFill>
                  <a:schemeClr val="accent2">
                    <a:lumMod val="75000"/>
                  </a:schemeClr>
                </a:solidFill>
              </a:rPr>
              <a:t>（</a:t>
            </a:r>
            <a:r>
              <a:rPr lang="zh-CN" altLang="en-US" sz="4000" dirty="0">
                <a:solidFill>
                  <a:schemeClr val="accent2">
                    <a:lumMod val="75000"/>
                  </a:schemeClr>
                </a:solidFill>
              </a:rPr>
              <a:t>含慕课成绩</a:t>
            </a:r>
            <a:r>
              <a:rPr lang="zh-CN" altLang="en-US" sz="4900" dirty="0">
                <a:solidFill>
                  <a:schemeClr val="accent2">
                    <a:lumMod val="75000"/>
                  </a:schemeClr>
                </a:solidFill>
              </a:rPr>
              <a:t>）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00158"/>
            <a:ext cx="7040880" cy="1472882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sz="40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31" y="1120059"/>
            <a:ext cx="7736601" cy="536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391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41000">
              <a:schemeClr val="accent1">
                <a:lumMod val="0"/>
                <a:lumOff val="100000"/>
                <a:alpha val="89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00158"/>
            <a:ext cx="7040880" cy="1472882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sz="40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2566988"/>
            <a:ext cx="11919585" cy="17149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2566987"/>
            <a:ext cx="1198245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0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0"/>
                <a:lumOff val="100000"/>
              </a:schemeClr>
            </a:gs>
            <a:gs pos="41000">
              <a:schemeClr val="accent1">
                <a:lumMod val="0"/>
                <a:lumOff val="100000"/>
                <a:alpha val="89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0EFD45-34EE-4EE0-A359-9C86FA924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B96EA7-5252-453F-86EF-A53DCF22D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6600">
                <a:solidFill>
                  <a:schemeClr val="accent2">
                    <a:lumMod val="75000"/>
                  </a:schemeClr>
                </a:solidFill>
              </a:rPr>
              <a:t>        </a:t>
            </a:r>
            <a:r>
              <a:rPr lang="zh-CN" altLang="en-US" sz="6600" dirty="0" smtClean="0">
                <a:solidFill>
                  <a:schemeClr val="accent2">
                    <a:lumMod val="50000"/>
                  </a:schemeClr>
                </a:solidFill>
              </a:rPr>
              <a:t>祝</a:t>
            </a:r>
            <a:r>
              <a:rPr lang="zh-CN" altLang="en-US" sz="6600" dirty="0">
                <a:solidFill>
                  <a:schemeClr val="accent2">
                    <a:lumMod val="50000"/>
                  </a:schemeClr>
                </a:solidFill>
              </a:rPr>
              <a:t>大家学习愉快！</a:t>
            </a:r>
          </a:p>
        </p:txBody>
      </p:sp>
    </p:spTree>
    <p:extLst>
      <p:ext uri="{BB962C8B-B14F-4D97-AF65-F5344CB8AC3E}">
        <p14:creationId xmlns:p14="http://schemas.microsoft.com/office/powerpoint/2010/main" val="2847997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158</Words>
  <Application>Microsoft Office PowerPoint</Application>
  <PresentationFormat>宽屏</PresentationFormat>
  <Paragraphs>59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Songti SC</vt:lpstr>
      <vt:lpstr>等线</vt:lpstr>
      <vt:lpstr>等线 Light</vt:lpstr>
      <vt:lpstr>宋体</vt:lpstr>
      <vt:lpstr>Arial</vt:lpstr>
      <vt:lpstr>Times New Roman</vt:lpstr>
      <vt:lpstr>Office 主题​​</vt:lpstr>
      <vt:lpstr>平台使用</vt:lpstr>
      <vt:lpstr>PowerPoint 演示文稿</vt:lpstr>
      <vt:lpstr>1、平台首页</vt:lpstr>
      <vt:lpstr>2、进入互动论坛 请在用户登录框中，用学号、校园统一身份认证密码、校验码，登录后点击互动论坛。 </vt:lpstr>
      <vt:lpstr>在互动论坛中，选择相关课程点击进入，并再次选择课程序号进入。 </vt:lpstr>
      <vt:lpstr>3、课件、视频下载 在教学资源栏下找到课件、视频下载后浏览（大学体育学习和平台使用请先学习）</vt:lpstr>
      <vt:lpstr>完成老师布置的视频观看和练习内容、完成考勤</vt:lpstr>
      <vt:lpstr>4、加入俱乐部 登录后进入个人中心，请完善相关信息</vt:lpstr>
      <vt:lpstr>查找俱乐部开课情况并加入</vt:lpstr>
      <vt:lpstr>PowerPoint 演示文稿</vt:lpstr>
      <vt:lpstr>5、积分查询 </vt:lpstr>
      <vt:lpstr>6、课外体测预约</vt:lpstr>
      <vt:lpstr>7、体 测 成 绩 查 询</vt:lpstr>
      <vt:lpstr>8、学期成绩查询（含慕课成绩）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平台使用</dc:title>
  <dc:creator>Dell</dc:creator>
  <cp:lastModifiedBy>shao</cp:lastModifiedBy>
  <cp:revision>18</cp:revision>
  <dcterms:created xsi:type="dcterms:W3CDTF">2019-11-20T02:18:18Z</dcterms:created>
  <dcterms:modified xsi:type="dcterms:W3CDTF">2021-02-25T01:56:50Z</dcterms:modified>
</cp:coreProperties>
</file>